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446" r:id="rId3"/>
    <p:sldId id="443" r:id="rId4"/>
    <p:sldId id="449" r:id="rId5"/>
    <p:sldId id="444" r:id="rId6"/>
    <p:sldId id="445" r:id="rId7"/>
    <p:sldId id="447" r:id="rId8"/>
    <p:sldId id="448" r:id="rId9"/>
    <p:sldId id="450" r:id="rId10"/>
    <p:sldId id="451" r:id="rId11"/>
    <p:sldId id="452" r:id="rId12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60000"/>
    <a:srgbClr val="C93A37"/>
    <a:srgbClr val="D35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434" autoAdjust="0"/>
  </p:normalViewPr>
  <p:slideViewPr>
    <p:cSldViewPr>
      <p:cViewPr varScale="1">
        <p:scale>
          <a:sx n="86" d="100"/>
          <a:sy n="86" d="100"/>
        </p:scale>
        <p:origin x="152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92" y="4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4B7FC-B7CB-4051-9665-5E9E200F15DC}" type="datetimeFigureOut">
              <a:rPr lang="pt-BR" smtClean="0"/>
              <a:pPr/>
              <a:t>28/11/2023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9986-8CEE-4BE4-BC1C-6601E4B31A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22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17AD2-D7DF-4DF8-AEC5-DF3ACEE7266D}" type="datetimeFigureOut">
              <a:rPr lang="pt-BR" smtClean="0"/>
              <a:pPr/>
              <a:t>28/11/2023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05E0-42F1-4AA4-96BC-3D4E324FB82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48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58797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0776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3624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1166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6467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5747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9663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1556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3087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0462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0C0DDCB-10F2-4274-B591-E0852C255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525344"/>
            <a:ext cx="2133600" cy="307449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effectLst/>
                <a:latin typeface="+mn-lt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6516216" y="6309354"/>
            <a:ext cx="2520280" cy="4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28/11/2023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41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28/11/2023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58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28/11/2023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0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28/11/2023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88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D44F5C-21E4-46D7-AC74-FD7D7A544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C35606-15D3-44D1-8EB1-F7E76715F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AA6D276-3DE5-45B6-81CF-1B672EA59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D9D380-2D1A-4DCA-8194-E93A06513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D8996B-666E-43DC-992E-1277345B9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E96052-3D9D-4C0E-931E-C8E7F9602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9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28/11/2023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1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28/11/2023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2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28/11/2023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28/11/2023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8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DBC7-0D04-4FA9-8A90-C605AA8E0976}" type="datetimeFigureOut">
              <a:rPr lang="pt-BR" smtClean="0"/>
              <a:pPr/>
              <a:t>28/11/2023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31557E-15EF-46DA-8A40-B09277352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2" y="2060848"/>
            <a:ext cx="5148000" cy="134431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11352" y="3573016"/>
            <a:ext cx="5832648" cy="12961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dirty="0"/>
              <a:t>FREITAIS - RIBEIRÃO DAS NEVES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2547471" y="404664"/>
            <a:ext cx="3699001" cy="7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Freitais</a:t>
            </a:r>
            <a:r>
              <a:rPr lang="pt-BR" dirty="0"/>
              <a:t> - Ribeirão das Neves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9C9A647-D476-1B8E-8154-1D9C07B1116B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27F62C5E-C865-600F-E51F-EA4DCA2FC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434652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Lote inserido no zoneamento ZDEM – Zona de Desenvolvimento Econômico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Áreas localizadas nas regiões lindeiras de eixos viários estruturantes que se destinam a ocupação de equipamentos de desenvolvimento econômico tais como indústrias e atividades econômicas de maior porte e impactos diferenciados.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permeabilidade mínima: 20% (10% podendo ser por jardineira ou caixa de captação)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ocupação: 80%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básico: 3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máximo: não se aplica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Usos permitidos: atividades industriais, de logística e empreendimentos de grande impacto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001848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Freitais</a:t>
            </a:r>
            <a:r>
              <a:rPr lang="pt-BR" dirty="0"/>
              <a:t> - Ribeirão das Neves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44F4F2-D890-918A-5A8D-CE5613C0EC94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3C7CDF4D-B680-1A85-8D81-80D99B964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475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Potencialidade de ocorrência de cavidades (CECAV): Baixo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Zona de transição da Reserva da Biosfera da Mata Atlântica (IEF/MMA/UNESCO)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Zona de amortecimento da Reserva da Biosfera da Serra do Espinhaço (IEF/MMA/UNESCO)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de Segurança Aeroportuária - Lei nº 12.725/2012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/DECEA): Público e público/militar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Enquadramentos de Corpos D'água (</a:t>
            </a:r>
            <a:r>
              <a:rPr lang="pt-BR" sz="1600" dirty="0" err="1">
                <a:latin typeface="+mj-lt"/>
              </a:rPr>
              <a:t>Igam</a:t>
            </a:r>
            <a:r>
              <a:rPr lang="pt-BR" sz="1600" dirty="0">
                <a:latin typeface="+mj-lt"/>
              </a:rPr>
              <a:t>) - Enquadramentos da circunscrição hidrográfica do Rio das Velhas: Classe 2</a:t>
            </a:r>
          </a:p>
          <a:p>
            <a:pPr marL="742950" lvl="1" indent="-285750" algn="just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Cadastro Ambiental Rural – CAR (IEF):</a:t>
            </a:r>
            <a:r>
              <a:rPr lang="pt-BR" sz="1600" b="0" i="0" dirty="0">
                <a:effectLst/>
                <a:latin typeface="+mj-lt"/>
              </a:rPr>
              <a:t> </a:t>
            </a:r>
          </a:p>
          <a:p>
            <a:pPr marL="1200150" lvl="2" indent="-285750" algn="just">
              <a:spcAft>
                <a:spcPts val="600"/>
              </a:spcAft>
              <a:buFontTx/>
              <a:buChar char="-"/>
            </a:pPr>
            <a:r>
              <a:rPr lang="pt-BR" sz="1600" b="0" i="0" dirty="0">
                <a:effectLst/>
                <a:latin typeface="+mj-lt"/>
              </a:rPr>
              <a:t>Imóveis para recomposição de </a:t>
            </a:r>
            <a:r>
              <a:rPr lang="pt-BR" sz="1600" b="0" i="0" dirty="0" err="1">
                <a:effectLst/>
                <a:latin typeface="+mj-lt"/>
              </a:rPr>
              <a:t>APPs</a:t>
            </a:r>
            <a:r>
              <a:rPr lang="pt-BR" sz="1600" b="0" i="0" dirty="0">
                <a:effectLst/>
                <a:latin typeface="+mj-lt"/>
              </a:rPr>
              <a:t> - declarado no CAR</a:t>
            </a:r>
          </a:p>
          <a:p>
            <a:pPr marL="1200150" lvl="2" indent="-285750" algn="just">
              <a:spcAft>
                <a:spcPts val="600"/>
              </a:spcAft>
              <a:buFontTx/>
              <a:buChar char="-"/>
            </a:pPr>
            <a:r>
              <a:rPr lang="pt-BR" sz="1600" b="0" i="0" dirty="0">
                <a:effectLst/>
                <a:latin typeface="+mj-lt"/>
              </a:rPr>
              <a:t>Imóveis para recomposição de Reservas legais - declarado no CAR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757135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Temas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628800"/>
            <a:ext cx="78261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Apresentação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Panorâmica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Linhas de Transmissão e Subestações CEMIG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Situação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Uso e Ocupação do Solo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Topografia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Informações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Urbanísticas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Ambientais</a:t>
            </a:r>
          </a:p>
        </p:txBody>
      </p:sp>
    </p:spTree>
    <p:extLst>
      <p:ext uri="{BB962C8B-B14F-4D97-AF65-F5344CB8AC3E}">
        <p14:creationId xmlns:p14="http://schemas.microsoft.com/office/powerpoint/2010/main" val="141292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t="6100" r="5706" b="13741"/>
          <a:stretch/>
        </p:blipFill>
        <p:spPr>
          <a:xfrm>
            <a:off x="312349" y="1484784"/>
            <a:ext cx="8580131" cy="4731455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Freitais</a:t>
            </a:r>
            <a:r>
              <a:rPr lang="pt-BR" dirty="0"/>
              <a:t> - Ribeirão das Neves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Apresentação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779912" y="3933056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FREITAIS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A=528.000 m²</a:t>
            </a:r>
          </a:p>
        </p:txBody>
      </p:sp>
    </p:spTree>
    <p:extLst>
      <p:ext uri="{BB962C8B-B14F-4D97-AF65-F5344CB8AC3E}">
        <p14:creationId xmlns:p14="http://schemas.microsoft.com/office/powerpoint/2010/main" val="1130788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Freitais</a:t>
            </a:r>
            <a:r>
              <a:rPr lang="pt-BR" dirty="0"/>
              <a:t> - Ribeirão das Neves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779912" y="3933056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A=528.000 m²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4"/>
          <a:stretch/>
        </p:blipFill>
        <p:spPr>
          <a:xfrm>
            <a:off x="179512" y="1412776"/>
            <a:ext cx="8784467" cy="47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85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t="7369" r="5983" b="12788"/>
          <a:stretch/>
        </p:blipFill>
        <p:spPr>
          <a:xfrm>
            <a:off x="323527" y="1484784"/>
            <a:ext cx="8484749" cy="468052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Freitais</a:t>
            </a:r>
            <a:r>
              <a:rPr lang="pt-BR" dirty="0"/>
              <a:t> - Ribeirão das Neves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Linhas de Transmissão e Subestações CEMIG</a:t>
            </a:r>
          </a:p>
        </p:txBody>
      </p:sp>
      <p:sp>
        <p:nvSpPr>
          <p:cNvPr id="8" name="CaixaDeTexto 7"/>
          <p:cNvSpPr txBox="1"/>
          <p:nvPr/>
        </p:nvSpPr>
        <p:spPr>
          <a:xfrm rot="5004062">
            <a:off x="2857656" y="2348629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C000"/>
                </a:solidFill>
                <a:latin typeface="Arial Black" panose="020B0A04020102020204" pitchFamily="34" charset="0"/>
              </a:rPr>
              <a:t>LT 138 KV</a:t>
            </a:r>
          </a:p>
        </p:txBody>
      </p:sp>
      <p:sp>
        <p:nvSpPr>
          <p:cNvPr id="9" name="CaixaDeTexto 8"/>
          <p:cNvSpPr txBox="1"/>
          <p:nvPr/>
        </p:nvSpPr>
        <p:spPr>
          <a:xfrm rot="3405307">
            <a:off x="4624957" y="3501253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LT 345 KV</a:t>
            </a:r>
          </a:p>
        </p:txBody>
      </p:sp>
      <p:sp>
        <p:nvSpPr>
          <p:cNvPr id="11" name="CaixaDeTexto 10"/>
          <p:cNvSpPr txBox="1"/>
          <p:nvPr/>
        </p:nvSpPr>
        <p:spPr>
          <a:xfrm rot="18167307">
            <a:off x="6123154" y="2812300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LT 500 KV</a:t>
            </a:r>
          </a:p>
        </p:txBody>
      </p:sp>
    </p:spTree>
    <p:extLst>
      <p:ext uri="{BB962C8B-B14F-4D97-AF65-F5344CB8AC3E}">
        <p14:creationId xmlns:p14="http://schemas.microsoft.com/office/powerpoint/2010/main" val="3823863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Freitais</a:t>
            </a:r>
            <a:r>
              <a:rPr lang="pt-BR" dirty="0"/>
              <a:t> - Ribeirão das Neves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Situação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292080" y="4869160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Ribeirão das Neves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788024" y="1793141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Pedro Leopoldo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79512" y="2636912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Esmeraldas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t="5860" r="5735" b="11575"/>
          <a:stretch/>
        </p:blipFill>
        <p:spPr>
          <a:xfrm>
            <a:off x="323528" y="1412776"/>
            <a:ext cx="849694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37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t="4915" r="5983" b="12755"/>
          <a:stretch/>
        </p:blipFill>
        <p:spPr>
          <a:xfrm>
            <a:off x="395536" y="1412776"/>
            <a:ext cx="8467344" cy="4824536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Freitais</a:t>
            </a:r>
            <a:r>
              <a:rPr lang="pt-BR" dirty="0"/>
              <a:t> - Ribeirão das Neves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Uso e Ocupação do Solo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275856" y="3501008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A=528.000 m²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Percentual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de mata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5%</a:t>
            </a:r>
          </a:p>
        </p:txBody>
      </p:sp>
    </p:spTree>
    <p:extLst>
      <p:ext uri="{BB962C8B-B14F-4D97-AF65-F5344CB8AC3E}">
        <p14:creationId xmlns:p14="http://schemas.microsoft.com/office/powerpoint/2010/main" val="3203744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Freitais</a:t>
            </a:r>
            <a:r>
              <a:rPr lang="pt-BR" dirty="0"/>
              <a:t> - Ribeirão das Neves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Topografia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292080" y="4869160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Ribeirão das Neves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4788024" y="1793141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Pedro Leopoldo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79512" y="2636912"/>
            <a:ext cx="1872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Arial Black" panose="020B0A04020102020204" pitchFamily="34" charset="0"/>
              </a:rPr>
              <a:t>Esmeraldas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t="12368" r="6609" b="8864"/>
          <a:stretch/>
        </p:blipFill>
        <p:spPr>
          <a:xfrm>
            <a:off x="257619" y="1484784"/>
            <a:ext cx="8634861" cy="47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71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17532" t="6100" r="27864" b="13741"/>
          <a:stretch/>
        </p:blipFill>
        <p:spPr>
          <a:xfrm>
            <a:off x="251520" y="1484784"/>
            <a:ext cx="4968552" cy="4731455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 err="1"/>
              <a:t>Freitais</a:t>
            </a:r>
            <a:r>
              <a:rPr lang="pt-BR" dirty="0"/>
              <a:t> - Ribeirão das Neves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Informações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9905A823-C527-03BE-BD1E-6D63FF2312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281986"/>
              </p:ext>
            </p:extLst>
          </p:nvPr>
        </p:nvGraphicFramePr>
        <p:xfrm>
          <a:off x="5580112" y="1412776"/>
          <a:ext cx="3024336" cy="3809862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4523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FREITAIS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20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RURAL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BR-040, Nº 7318 – VEREDA, RIBEIRÃO DAS NEVES-MG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R$ 53.000.000,00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416286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nb-NO" sz="1200" dirty="0"/>
                        <a:t>10.230 LIV. 2 CRI NEVES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249772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TOTAL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528.000,00 m²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DESOCUPADO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  <a:tr h="749315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805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87537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9329</TotalTime>
  <Words>408</Words>
  <Application>Microsoft Office PowerPoint</Application>
  <PresentationFormat>Apresentação na tela (4:3)</PresentationFormat>
  <Paragraphs>96</Paragraphs>
  <Slides>11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8" baseType="lpstr">
      <vt:lpstr>Aharoni</vt:lpstr>
      <vt:lpstr>Arial</vt:lpstr>
      <vt:lpstr>Arial Black</vt:lpstr>
      <vt:lpstr>Calibri</vt:lpstr>
      <vt:lpstr>Gill Sans MT</vt:lpstr>
      <vt:lpstr>Wingdings</vt:lpstr>
      <vt:lpstr>Tema do Office</vt:lpstr>
      <vt:lpstr>Apresentação do PowerPoint</vt:lpstr>
      <vt:lpstr>Temas</vt:lpstr>
      <vt:lpstr>Freitais - Ribeirão das Neves</vt:lpstr>
      <vt:lpstr>Freitais - Ribeirão das Neves</vt:lpstr>
      <vt:lpstr>Freitais - Ribeirão das Neves</vt:lpstr>
      <vt:lpstr>Freitais - Ribeirão das Neves</vt:lpstr>
      <vt:lpstr>Freitais - Ribeirão das Neves</vt:lpstr>
      <vt:lpstr>Freitais - Ribeirão das Neves</vt:lpstr>
      <vt:lpstr>Freitais - Ribeirão das Neves</vt:lpstr>
      <vt:lpstr>Freitais - Ribeirão das Neves</vt:lpstr>
      <vt:lpstr>Freitais - Ribeirão das Neves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Bernard Valadares Lobato</dc:creator>
  <cp:lastModifiedBy>Karina Carvalho Bachiega</cp:lastModifiedBy>
  <cp:revision>500</cp:revision>
  <cp:lastPrinted>2019-09-04T14:21:45Z</cp:lastPrinted>
  <dcterms:created xsi:type="dcterms:W3CDTF">2015-01-02T13:07:52Z</dcterms:created>
  <dcterms:modified xsi:type="dcterms:W3CDTF">2023-11-28T15:53:04Z</dcterms:modified>
</cp:coreProperties>
</file>