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8" r:id="rId3"/>
    <p:sldId id="465" r:id="rId4"/>
    <p:sldId id="472" r:id="rId5"/>
    <p:sldId id="466" r:id="rId6"/>
    <p:sldId id="467" r:id="rId7"/>
    <p:sldId id="469" r:id="rId8"/>
    <p:sldId id="471" r:id="rId9"/>
    <p:sldId id="473" r:id="rId10"/>
    <p:sldId id="474" r:id="rId11"/>
    <p:sldId id="475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434" autoAdjust="0"/>
  </p:normalViewPr>
  <p:slideViewPr>
    <p:cSldViewPr>
      <p:cViewPr varScale="1">
        <p:scale>
          <a:sx n="114" d="100"/>
          <a:sy n="114" d="100"/>
        </p:scale>
        <p:origin x="17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09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28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28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8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37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4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02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0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542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31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92951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17/11/2023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LOTES 2B, 2C E 2D - MONTES CLAROS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2DD17-3741-433A-EFFD-AEDF91A0796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7FB6945-E502-E1E6-A330-6C1E4741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340768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u="sng" dirty="0"/>
              <a:t>Lotes 02B, 02C e 02D</a:t>
            </a:r>
            <a:r>
              <a:rPr lang="pt-BR" dirty="0"/>
              <a:t> inseridos no zoneamento ZI – Zona Industrial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814476B-DC22-F0EA-6136-CF1877C9D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95630"/>
              </p:ext>
            </p:extLst>
          </p:nvPr>
        </p:nvGraphicFramePr>
        <p:xfrm>
          <a:off x="107504" y="1772816"/>
          <a:ext cx="8928990" cy="4214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1937">
                  <a:extLst>
                    <a:ext uri="{9D8B030D-6E8A-4147-A177-3AD203B41FA5}">
                      <a16:colId xmlns:a16="http://schemas.microsoft.com/office/drawing/2014/main" val="2443374439"/>
                    </a:ext>
                  </a:extLst>
                </a:gridCol>
                <a:gridCol w="1034740">
                  <a:extLst>
                    <a:ext uri="{9D8B030D-6E8A-4147-A177-3AD203B41FA5}">
                      <a16:colId xmlns:a16="http://schemas.microsoft.com/office/drawing/2014/main" val="3292066333"/>
                    </a:ext>
                  </a:extLst>
                </a:gridCol>
                <a:gridCol w="685951">
                  <a:extLst>
                    <a:ext uri="{9D8B030D-6E8A-4147-A177-3AD203B41FA5}">
                      <a16:colId xmlns:a16="http://schemas.microsoft.com/office/drawing/2014/main" val="1763354819"/>
                    </a:ext>
                  </a:extLst>
                </a:gridCol>
                <a:gridCol w="1034740">
                  <a:extLst>
                    <a:ext uri="{9D8B030D-6E8A-4147-A177-3AD203B41FA5}">
                      <a16:colId xmlns:a16="http://schemas.microsoft.com/office/drawing/2014/main" val="2497163855"/>
                    </a:ext>
                  </a:extLst>
                </a:gridCol>
                <a:gridCol w="860345">
                  <a:extLst>
                    <a:ext uri="{9D8B030D-6E8A-4147-A177-3AD203B41FA5}">
                      <a16:colId xmlns:a16="http://schemas.microsoft.com/office/drawing/2014/main" val="2070878816"/>
                    </a:ext>
                  </a:extLst>
                </a:gridCol>
                <a:gridCol w="860345">
                  <a:extLst>
                    <a:ext uri="{9D8B030D-6E8A-4147-A177-3AD203B41FA5}">
                      <a16:colId xmlns:a16="http://schemas.microsoft.com/office/drawing/2014/main" val="307752100"/>
                    </a:ext>
                  </a:extLst>
                </a:gridCol>
                <a:gridCol w="860345">
                  <a:extLst>
                    <a:ext uri="{9D8B030D-6E8A-4147-A177-3AD203B41FA5}">
                      <a16:colId xmlns:a16="http://schemas.microsoft.com/office/drawing/2014/main" val="222018464"/>
                    </a:ext>
                  </a:extLst>
                </a:gridCol>
                <a:gridCol w="790587">
                  <a:extLst>
                    <a:ext uri="{9D8B030D-6E8A-4147-A177-3AD203B41FA5}">
                      <a16:colId xmlns:a16="http://schemas.microsoft.com/office/drawing/2014/main" val="3576175992"/>
                    </a:ext>
                  </a:extLst>
                </a:gridCol>
              </a:tblGrid>
              <a:tr h="17123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PARÂMETROS URBANÍSTICOS PARA ZI - ZONA INDUSTRIAL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017325"/>
                  </a:ext>
                </a:extLst>
              </a:tr>
              <a:tr h="3638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USOS PERMITIDOS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>
                          <a:effectLst/>
                        </a:rPr>
                        <a:t>MODELO DE ASSENTAMENTO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TAXA OCUPAÇÃO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COEFICIENTE APROVEITAMENTO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AFASTAMENTO LATERAL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AFASTAMENTO FUNDOS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AFASTAMENTO FRONTAL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VAGA GARAGEM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682733504"/>
                  </a:ext>
                </a:extLst>
              </a:tr>
              <a:tr h="130142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COMÉRCIO LOCAL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COMÉRCIO DE BAIRRO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COMÉRCIO PRINCIPAL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ATACADISTA DE PEQUENO, MÉDIO E GRANDE PORTE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LOCAIS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DE BAIRRO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PRINCIPAIS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ESPECIAIS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MA-5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60%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1,5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-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291706839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COMÉRCIO PRINCIPAL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ATACADISTA DE PEQUENO, MÉDIO E GRANDE PORTE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LOCAIS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DE BAIRRO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PRINCIPAIS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ESPECIAIS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MA-9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100%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Térreo e 2º pav. = 0,00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1,50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Térreo e 2º pav. = 0,00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1,50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350823748"/>
                  </a:ext>
                </a:extLst>
              </a:tr>
              <a:tr h="85619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SERVIÇOS DE BAIRRO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PRINCIPAIS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SERVIÇOS ESPECIAIS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MICRO INDÚSTRIA NÃO POLUENTE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MA-10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Subsolo, 1º e 2º pav. =100%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50%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Subsolo, 1º e 2º pav. = 0,00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2,50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Subsolo, 1º e 2º pav. = 0,00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2,50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Subsolo, 1º e 2º pav. = 0,00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Demais = 3,00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1 vaga p/ cada 100m² de área construída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667184573"/>
                  </a:ext>
                </a:extLst>
              </a:tr>
              <a:tr h="17123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PEQUENA INDÚSTRIA NÃO POLUENTE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MA-11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50%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3,00m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448159565"/>
                  </a:ext>
                </a:extLst>
              </a:tr>
              <a:tr h="34247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INDÚSTRIA DE MÉDIO PORTE</a:t>
                      </a:r>
                      <a:br>
                        <a:rPr lang="pt-BR" sz="1000" u="none" strike="noStrike">
                          <a:effectLst/>
                        </a:rPr>
                      </a:br>
                      <a:r>
                        <a:rPr lang="pt-BR" sz="1000" u="none" strike="noStrike">
                          <a:effectLst/>
                        </a:rPr>
                        <a:t>INDÚSTRIA DE GRANDE PORTE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MA-12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80%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1,5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2,00m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568932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12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7134BE-B07D-1FBF-7A0E-F0F6187E119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332642F2-F649-6E87-18E8-949E2200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2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r>
              <a:rPr lang="pt-BR" dirty="0"/>
              <a:t> Lotes 02B, 02C e 02D: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Muito alto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Privado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- Lei nº 11.428/2006 (MMA): Área de aplicação da lei da mata atlântica</a:t>
            </a:r>
          </a:p>
          <a:p>
            <a:pPr marL="742950" lvl="1" indent="-28575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2786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420638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8DD478-E60D-E51B-D3F3-6DFC249CD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0300" r="2078" b="10181"/>
          <a:stretch/>
        </p:blipFill>
        <p:spPr>
          <a:xfrm>
            <a:off x="492270" y="1343100"/>
            <a:ext cx="8256194" cy="48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F873C2-7806-3A39-E608-A15139570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06"/>
          <a:stretch/>
        </p:blipFill>
        <p:spPr>
          <a:xfrm>
            <a:off x="144016" y="1421759"/>
            <a:ext cx="8820472" cy="474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F4AE7E5-E345-8404-F4AA-68211E3F98AB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1477368"/>
            <a:ext cx="8640960" cy="4746281"/>
            <a:chOff x="361070" y="243840"/>
            <a:chExt cx="11542171" cy="6339849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FF77032-614F-6A40-DB12-952F22B8A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722" r="5168" b="7000"/>
            <a:stretch/>
          </p:blipFill>
          <p:spPr>
            <a:xfrm>
              <a:off x="361070" y="243840"/>
              <a:ext cx="11542171" cy="6339849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9052E55-B424-5652-7635-AB58A6E90FEA}"/>
                </a:ext>
              </a:extLst>
            </p:cNvPr>
            <p:cNvSpPr txBox="1"/>
            <p:nvPr/>
          </p:nvSpPr>
          <p:spPr>
            <a:xfrm rot="21157583">
              <a:off x="6783977" y="4354285"/>
              <a:ext cx="870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accent2"/>
                  </a:solidFill>
                </a:rPr>
                <a:t>138 KV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1303E9D-4F44-1499-D1ED-4674665ACAD0}"/>
                </a:ext>
              </a:extLst>
            </p:cNvPr>
            <p:cNvSpPr txBox="1"/>
            <p:nvPr/>
          </p:nvSpPr>
          <p:spPr>
            <a:xfrm rot="1667303">
              <a:off x="2878184" y="3758434"/>
              <a:ext cx="870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accent1"/>
                  </a:solidFill>
                </a:rPr>
                <a:t>345 KV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2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0069CD-36D0-B0C2-1B8D-C1BA9DE37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51"/>
          <a:stretch/>
        </p:blipFill>
        <p:spPr>
          <a:xfrm>
            <a:off x="683568" y="1391290"/>
            <a:ext cx="7776864" cy="47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6EB911B-4A4D-D2DB-4FD2-FB8B171E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47974"/>
            <a:ext cx="8502842" cy="47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8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F1FB56-93D2-3302-539D-17D6C1076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38"/>
          <a:stretch/>
        </p:blipFill>
        <p:spPr>
          <a:xfrm>
            <a:off x="251520" y="1391290"/>
            <a:ext cx="8622874" cy="47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Lotes 2C, 2C e 2D - Montes Claros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96680B9-D782-2CB8-4864-C5A392B92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41425"/>
              </p:ext>
            </p:extLst>
          </p:nvPr>
        </p:nvGraphicFramePr>
        <p:xfrm>
          <a:off x="5580112" y="1412776"/>
          <a:ext cx="3024336" cy="486622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MONTES CLAROS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INDUSTRIAL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ESTRADA DA PRODUÇÃO, PRÓXIMO À EUROFARMA, MONTES CLAROS-MG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L2B: R$ 2.260.000,00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L2C: R$ 2.380.000,00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L2D: R$ 2.224.000,00</a:t>
                      </a:r>
                    </a:p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79.205  2ºRIMC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312.435,55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A2E2B246-F46C-7826-86AE-28624D232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3" b="14743"/>
          <a:stretch/>
        </p:blipFill>
        <p:spPr>
          <a:xfrm>
            <a:off x="35496" y="1412776"/>
            <a:ext cx="4737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4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9349</TotalTime>
  <Words>526</Words>
  <Application>Microsoft Office PowerPoint</Application>
  <PresentationFormat>Apresentação na tela (4:3)</PresentationFormat>
  <Paragraphs>125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Aharoni</vt:lpstr>
      <vt:lpstr>Arial</vt:lpstr>
      <vt:lpstr>Calibri</vt:lpstr>
      <vt:lpstr>Gill Sans MT</vt:lpstr>
      <vt:lpstr>Wingdings</vt:lpstr>
      <vt:lpstr>Tema do Office</vt:lpstr>
      <vt:lpstr>Apresentação do PowerPoint</vt:lpstr>
      <vt:lpstr>Temas</vt:lpstr>
      <vt:lpstr>Lotes 2C, 2C e 2D - Montes Claros</vt:lpstr>
      <vt:lpstr>Lotes 2C, 2C e 2D - Montes Claros</vt:lpstr>
      <vt:lpstr>Lotes 2C, 2C e 2D - Montes Claros</vt:lpstr>
      <vt:lpstr>Lotes 2C, 2C e 2D - Montes Claros</vt:lpstr>
      <vt:lpstr>Lotes 2C, 2C e 2D - Montes Claros</vt:lpstr>
      <vt:lpstr>Lotes 2C, 2C e 2D - Montes Claros</vt:lpstr>
      <vt:lpstr>Lotes 2C, 2C e 2D - Montes Claros</vt:lpstr>
      <vt:lpstr>Lotes 2C, 2C e 2D - Montes Claros</vt:lpstr>
      <vt:lpstr>Lotes 2C, 2C e 2D - Montes Claros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507</cp:revision>
  <cp:lastPrinted>2023-10-31T15:01:29Z</cp:lastPrinted>
  <dcterms:created xsi:type="dcterms:W3CDTF">2015-01-02T13:07:52Z</dcterms:created>
  <dcterms:modified xsi:type="dcterms:W3CDTF">2023-11-17T12:14:46Z</dcterms:modified>
</cp:coreProperties>
</file>