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7" r:id="rId2"/>
    <p:sldId id="437" r:id="rId3"/>
    <p:sldId id="434" r:id="rId4"/>
    <p:sldId id="441" r:id="rId5"/>
    <p:sldId id="435" r:id="rId6"/>
    <p:sldId id="436" r:id="rId7"/>
    <p:sldId id="438" r:id="rId8"/>
    <p:sldId id="442" r:id="rId9"/>
    <p:sldId id="440" r:id="rId10"/>
    <p:sldId id="443" r:id="rId11"/>
    <p:sldId id="446" r:id="rId12"/>
  </p:sldIdLst>
  <p:sldSz cx="9144000" cy="6858000" type="screen4x3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E3FF"/>
    <a:srgbClr val="47CFFF"/>
    <a:srgbClr val="CC0000"/>
    <a:srgbClr val="E60000"/>
    <a:srgbClr val="C93A37"/>
    <a:srgbClr val="D35C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Estilo Médio 3 - Ênfas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Estilo Claro 2 - Ênfas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Ênfas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5758FB7-9AC5-4552-8A53-C91805E547FA}" styleName="Estilo com Tema 1 - Ênfas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76" autoAdjust="0"/>
    <p:restoredTop sz="94434" autoAdjust="0"/>
  </p:normalViewPr>
  <p:slideViewPr>
    <p:cSldViewPr>
      <p:cViewPr>
        <p:scale>
          <a:sx n="120" d="100"/>
          <a:sy n="120" d="100"/>
        </p:scale>
        <p:origin x="160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2892" y="4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A4B7FC-B7CB-4051-9665-5E9E200F15DC}" type="datetimeFigureOut">
              <a:rPr lang="pt-BR" smtClean="0"/>
              <a:pPr/>
              <a:t>21/11/2023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339986-8CEE-4BE4-BC1C-6601E4B31AF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22235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17AD2-D7DF-4DF8-AEC5-DF3ACEE7266D}" type="datetimeFigureOut">
              <a:rPr lang="pt-BR" smtClean="0"/>
              <a:pPr/>
              <a:t>21/11/2023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DA05E0-42F1-4AA4-96BC-3D4E324FB82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6489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32955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7762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1392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2605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7983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04089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2115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3004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18088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87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F0C0DDCB-10F2-4274-B591-E0852C2557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525344"/>
            <a:ext cx="2133600" cy="307449"/>
          </a:xfrm>
        </p:spPr>
        <p:txBody>
          <a:bodyPr/>
          <a:lstStyle>
            <a:lvl1pPr algn="ctr">
              <a:defRPr sz="1400" b="1">
                <a:solidFill>
                  <a:schemeClr val="tx1"/>
                </a:solidFill>
                <a:effectLst/>
                <a:latin typeface="+mn-lt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45719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0" scaled="1"/>
            <a:tileRect/>
          </a:gra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08720"/>
          </a:xfrm>
        </p:spPr>
        <p:txBody>
          <a:bodyPr/>
          <a:lstStyle>
            <a:lvl1pPr>
              <a:defRPr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ED0F9B2-E69A-4AC6-9309-47026F050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4"/>
          <a:stretch/>
        </p:blipFill>
        <p:spPr>
          <a:xfrm>
            <a:off x="6516216" y="6282374"/>
            <a:ext cx="2520280" cy="48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22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21/11/2023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4411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21/11/2023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4458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21/11/2023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2603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21/11/2023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8880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467668"/>
            <a:ext cx="2133600" cy="365125"/>
          </a:xfrm>
        </p:spPr>
        <p:txBody>
          <a:bodyPr/>
          <a:lstStyle>
            <a:lvl1pPr algn="ctr"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144016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1264096" y="-171400"/>
            <a:ext cx="7988424" cy="1470025"/>
          </a:xfrm>
        </p:spPr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4D44F5C-21E4-46D7-AC74-FD7D7A544F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BC35606-15D3-44D1-8EB1-F7E76715F6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22" y="6214501"/>
            <a:ext cx="2390774" cy="59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166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467668"/>
            <a:ext cx="2133600" cy="365125"/>
          </a:xfrm>
        </p:spPr>
        <p:txBody>
          <a:bodyPr/>
          <a:lstStyle>
            <a:lvl1pPr algn="ctr"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144016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1264096" y="-171400"/>
            <a:ext cx="7988424" cy="1470025"/>
          </a:xfrm>
        </p:spPr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AA6D276-3DE5-45B6-81CF-1B672EA593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DD9D380-2D1A-4DCA-8194-E93A06513E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22" y="6214501"/>
            <a:ext cx="2390774" cy="59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755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467668"/>
            <a:ext cx="2133600" cy="365125"/>
          </a:xfrm>
        </p:spPr>
        <p:txBody>
          <a:bodyPr/>
          <a:lstStyle>
            <a:lvl1pPr algn="ctr"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14401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1264096" y="-171400"/>
            <a:ext cx="7988424" cy="1470025"/>
          </a:xfrm>
        </p:spPr>
        <p:txBody>
          <a:bodyPr/>
          <a:lstStyle>
            <a:lvl1pPr>
              <a:defRPr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DD8996B-666E-43DC-992E-1277345B99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CE96052-3D9D-4C0E-931E-C8E7F96024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22" y="6214501"/>
            <a:ext cx="2390774" cy="59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6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098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21/11/2023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2154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21/11/2023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6281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21/11/2023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9067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21/11/2023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5897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ADBC7-0D04-4FA9-8A90-C605AA8E0976}" type="datetimeFigureOut">
              <a:rPr lang="pt-BR" smtClean="0"/>
              <a:pPr/>
              <a:t>21/11/2023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176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62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F31557E-15EF-46DA-8A40-B09277352C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472" y="2060848"/>
            <a:ext cx="5148000" cy="1344311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3311352" y="3573016"/>
            <a:ext cx="5832648" cy="129614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BR" sz="1600" dirty="0"/>
              <a:t>LOTE 10, QUADRA 7A - DI – CONSELHEIRO LAFAIETE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ED0F9B2-E69A-4AC6-9309-47026F050B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4"/>
          <a:stretch/>
        </p:blipFill>
        <p:spPr>
          <a:xfrm>
            <a:off x="2547471" y="404664"/>
            <a:ext cx="3699001" cy="71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3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10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2D246B0-9577-F16D-7EC0-4C980C3BFA70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Restrições Urbanísticas</a:t>
            </a:r>
          </a:p>
        </p:txBody>
      </p:sp>
      <p:sp>
        <p:nvSpPr>
          <p:cNvPr id="6" name="Caixa de Texto 2">
            <a:extLst>
              <a:ext uri="{FF2B5EF4-FFF2-40B4-BE49-F238E27FC236}">
                <a16:creationId xmlns:a16="http://schemas.microsoft.com/office/drawing/2014/main" id="{A77C6FF2-5C51-10D4-1E12-201D704542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36" y="1556792"/>
            <a:ext cx="7488832" cy="230881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pt-BR"/>
            </a:defPPr>
            <a:lvl1pPr algn="just">
              <a:lnSpc>
                <a:spcPct val="115000"/>
              </a:lnSpc>
              <a:spcAft>
                <a:spcPts val="1000"/>
              </a:spcAft>
              <a:defRPr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Lote inserido no zoneamento ZI – Zona Industrial.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A Zona Industrial (ZI) se destina predominantemente ao uso industrial, em especial ao de grande porte, e aos que representam incômodo para outras funções urbanas, sendo neste caso obrigatória a instalação de equipamento antipoluição na forma do disposto na legislação federal e estadual pertinente.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Para o zoneamento ZI – Zona Industrial, os índices urbanísticos deverão ser definidos pelo Conselho Municipal de Desenvolvimento Urbano.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Usos permitidos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Comércio e serviços de atendimento local;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Comércio atacadista e depósitos de médio e grande porte;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Indústria de médio porte;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Indústria de grande porte;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Serviços especiais.</a:t>
            </a:r>
          </a:p>
          <a:p>
            <a:pPr lvl="1">
              <a:spcAft>
                <a:spcPts val="600"/>
              </a:spcAft>
            </a:pPr>
            <a:endParaRPr lang="pt-BR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4F898723-85B0-EE45-BF19-C5536B1804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sz="3200" dirty="0"/>
              <a:t>Lote 10, Quadra 7A - DI – Conselheiro Lafaiete</a:t>
            </a:r>
          </a:p>
        </p:txBody>
      </p:sp>
    </p:spTree>
    <p:extLst>
      <p:ext uri="{BB962C8B-B14F-4D97-AF65-F5344CB8AC3E}">
        <p14:creationId xmlns:p14="http://schemas.microsoft.com/office/powerpoint/2010/main" val="26211701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11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5A84883-39B3-7635-682A-5E92D95330EE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Restrições Ambientais</a:t>
            </a:r>
          </a:p>
        </p:txBody>
      </p:sp>
      <p:sp>
        <p:nvSpPr>
          <p:cNvPr id="5" name="Caixa de Texto 2">
            <a:extLst>
              <a:ext uri="{FF2B5EF4-FFF2-40B4-BE49-F238E27FC236}">
                <a16:creationId xmlns:a16="http://schemas.microsoft.com/office/drawing/2014/main" id="{DEEF7055-B446-74F6-BDA7-14AA32DDD6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36" y="1696249"/>
            <a:ext cx="7488832" cy="475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pt-BR"/>
            </a:defPPr>
            <a:lvl1pPr algn="just">
              <a:lnSpc>
                <a:spcPct val="115000"/>
              </a:lnSpc>
              <a:spcAft>
                <a:spcPts val="1000"/>
              </a:spcAft>
              <a:defRPr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Enquadramento de restrições ambientais conforme a Infraestrutura de Dados Espaciais do Sistema Estadual de Meio Ambiente e Recursos Hídricos (IDE-</a:t>
            </a:r>
            <a:r>
              <a:rPr lang="pt-BR" dirty="0" err="1"/>
              <a:t>Sisema</a:t>
            </a:r>
            <a:r>
              <a:rPr lang="pt-BR" dirty="0"/>
              <a:t>)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Potencialidade de ocorrência de cavidades (CECAV): Baixo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Zona de transição da Reserva da Biosfera da Serra do Espinhaço (IEF/MMA/UNESCO)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Áreas de Segurança Aeroportuária de Aeródromos - Lei nº 12.725/2012 (</a:t>
            </a:r>
            <a:r>
              <a:rPr lang="pt-BR" sz="1600" dirty="0" err="1">
                <a:latin typeface="+mj-lt"/>
              </a:rPr>
              <a:t>Semad</a:t>
            </a:r>
            <a:r>
              <a:rPr lang="pt-BR" sz="1600" dirty="0">
                <a:latin typeface="+mj-lt"/>
              </a:rPr>
              <a:t>/DECEA): Público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Patrimônio Cultural (</a:t>
            </a:r>
            <a:r>
              <a:rPr lang="pt-BR" sz="1600" dirty="0" err="1">
                <a:latin typeface="+mj-lt"/>
              </a:rPr>
              <a:t>Iepha</a:t>
            </a:r>
            <a:r>
              <a:rPr lang="pt-BR" sz="1600" dirty="0">
                <a:latin typeface="+mj-lt"/>
              </a:rPr>
              <a:t>-MG): Área de influência do patrimônio cultural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Bioma Mata Atlântica (MMA/IBGE): Área de abrangência do bioma mata atlântica - Lei nº 11.428/2006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>
              <a:latin typeface="+mj-lt"/>
            </a:endParaRP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>
              <a:latin typeface="+mj-lt"/>
            </a:endParaRP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>
              <a:latin typeface="+mj-lt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E6CED9E6-ECDA-74CD-F839-A8BCD917CF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sz="3200" dirty="0"/>
              <a:t>Lote 10, Quadra 7A - DI – Conselheiro Lafaiete</a:t>
            </a:r>
          </a:p>
        </p:txBody>
      </p:sp>
    </p:spTree>
    <p:extLst>
      <p:ext uri="{BB962C8B-B14F-4D97-AF65-F5344CB8AC3E}">
        <p14:creationId xmlns:p14="http://schemas.microsoft.com/office/powerpoint/2010/main" val="1040915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Temas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2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628800"/>
            <a:ext cx="78261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Apresentação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Panorâmica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Linhas de Transmissão e Subestações CEMIG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Situação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Uso e Ocupação do Solo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Topografia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Informações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Restrições Urbanísticas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Restrições Ambientais</a:t>
            </a:r>
          </a:p>
        </p:txBody>
      </p:sp>
    </p:spTree>
    <p:extLst>
      <p:ext uri="{BB962C8B-B14F-4D97-AF65-F5344CB8AC3E}">
        <p14:creationId xmlns:p14="http://schemas.microsoft.com/office/powerpoint/2010/main" val="2980813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/>
          <a:srcRect t="9951" r="6165" b="6706"/>
          <a:stretch/>
        </p:blipFill>
        <p:spPr>
          <a:xfrm>
            <a:off x="251520" y="1412776"/>
            <a:ext cx="8671386" cy="4824536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sz="3200" dirty="0"/>
              <a:t>Lote 10, Quadra 7A - DI – Conselheiro Lafaiete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3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Apresentação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4123941" y="3429000"/>
            <a:ext cx="13681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A</a:t>
            </a:r>
            <a:r>
              <a:rPr lang="pt-BR" sz="1000" b="1" dirty="0">
                <a:solidFill>
                  <a:srgbClr val="FF0000"/>
                </a:solidFill>
                <a:latin typeface="Arial Black" panose="020B0A04020102020204" pitchFamily="34" charset="0"/>
              </a:rPr>
              <a:t>= </a:t>
            </a:r>
            <a:r>
              <a:rPr lang="pt-BR" sz="1000" b="1" dirty="0">
                <a:solidFill>
                  <a:srgbClr val="FF0000"/>
                </a:solidFill>
                <a:latin typeface="Arial Black" panose="020B0A04020102020204" pitchFamily="34" charset="0"/>
              </a:rPr>
              <a:t>13.227,00 m²</a:t>
            </a:r>
            <a:endParaRPr lang="pt-BR" sz="1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837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4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Panorâmica</a:t>
            </a: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59056296-29A9-A57C-1CBD-A8CF1D67C6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sz="3200" dirty="0"/>
              <a:t>Lote 10, Quadra 7A - DI – Conselheiro Lafaiete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t="11197" r="5833" b="6696"/>
          <a:stretch/>
        </p:blipFill>
        <p:spPr>
          <a:xfrm>
            <a:off x="251520" y="1484784"/>
            <a:ext cx="8692936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777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t="8716" r="5830" b="8169"/>
          <a:stretch/>
        </p:blipFill>
        <p:spPr>
          <a:xfrm>
            <a:off x="246369" y="1412776"/>
            <a:ext cx="8734213" cy="4806444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5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Linhas de Transmissão e Subestações CEMIG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 rot="5170413">
            <a:off x="1223038" y="3154905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FC000"/>
                </a:solidFill>
              </a:rPr>
              <a:t>LT 138 KV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 rot="4890461">
            <a:off x="3795359" y="3677498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LT 345 KV</a:t>
            </a: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01E8F816-C5EE-FF82-3218-ECA5ACC8F4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sz="3200" dirty="0"/>
              <a:t>Lote 10, Quadra 7A - DI – Conselheiro Lafaiete</a:t>
            </a:r>
          </a:p>
        </p:txBody>
      </p:sp>
    </p:spTree>
    <p:extLst>
      <p:ext uri="{BB962C8B-B14F-4D97-AF65-F5344CB8AC3E}">
        <p14:creationId xmlns:p14="http://schemas.microsoft.com/office/powerpoint/2010/main" val="417085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6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Situação</a:t>
            </a: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C4FC579B-D704-1D75-6432-A80F360EEA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sz="3200" dirty="0"/>
              <a:t>Lote 10, Quadra 7A - DI – Conselheiro Lafaiete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t="9880" r="6666" b="8346"/>
          <a:stretch/>
        </p:blipFill>
        <p:spPr>
          <a:xfrm>
            <a:off x="251520" y="1412776"/>
            <a:ext cx="8647548" cy="476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652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7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Uso e Ocupação do Solo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4499992" y="3789040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rgbClr val="FF0000"/>
                </a:solidFill>
                <a:latin typeface="Arial Black" panose="020B0A04020102020204" pitchFamily="34" charset="0"/>
              </a:rPr>
              <a:t>A= 30.794,39 m²</a:t>
            </a:r>
          </a:p>
          <a:p>
            <a:pPr algn="ctr"/>
            <a:r>
              <a:rPr lang="pt-BR" sz="1000" b="1" dirty="0">
                <a:solidFill>
                  <a:srgbClr val="FF0000"/>
                </a:solidFill>
                <a:latin typeface="Arial Black" panose="020B0A04020102020204" pitchFamily="34" charset="0"/>
              </a:rPr>
              <a:t>Percentual </a:t>
            </a:r>
          </a:p>
          <a:p>
            <a:pPr algn="ctr"/>
            <a:r>
              <a:rPr lang="pt-BR" sz="1000" b="1" dirty="0">
                <a:solidFill>
                  <a:srgbClr val="FF0000"/>
                </a:solidFill>
                <a:latin typeface="Arial Black" panose="020B0A04020102020204" pitchFamily="34" charset="0"/>
              </a:rPr>
              <a:t>de mata</a:t>
            </a:r>
          </a:p>
          <a:p>
            <a:pPr algn="ctr"/>
            <a:r>
              <a:rPr lang="pt-BR" sz="1000" b="1" dirty="0">
                <a:solidFill>
                  <a:srgbClr val="FF0000"/>
                </a:solidFill>
                <a:latin typeface="Arial Black" panose="020B0A04020102020204" pitchFamily="34" charset="0"/>
              </a:rPr>
              <a:t>38%</a:t>
            </a: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D84E00CA-B89B-BDC7-1BFC-50946A4450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sz="3200" dirty="0"/>
              <a:t>Lote 10, Quadra 7A - DI – Conselheiro Lafaiete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t="11178" r="5826" b="6023"/>
          <a:stretch/>
        </p:blipFill>
        <p:spPr>
          <a:xfrm>
            <a:off x="241198" y="1412776"/>
            <a:ext cx="8651282" cy="480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98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8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Topografia</a:t>
            </a:r>
          </a:p>
          <a:p>
            <a:endParaRPr lang="pt-BR" sz="1600" dirty="0"/>
          </a:p>
        </p:txBody>
      </p:sp>
      <p:sp>
        <p:nvSpPr>
          <p:cNvPr id="8" name="Título 2">
            <a:extLst>
              <a:ext uri="{FF2B5EF4-FFF2-40B4-BE49-F238E27FC236}">
                <a16:creationId xmlns:a16="http://schemas.microsoft.com/office/drawing/2014/main" id="{F10C8A7D-4B6A-B917-ECF7-825B2768BB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sz="3200" dirty="0"/>
              <a:t>Lote 10, Quadra 7A - DI – Conselheiro Lafaiete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t="9385" r="6857" b="8726"/>
          <a:stretch/>
        </p:blipFill>
        <p:spPr>
          <a:xfrm>
            <a:off x="323528" y="1412776"/>
            <a:ext cx="8568952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160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9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Informações</a:t>
            </a: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013F51C5-DE0E-2FE5-E106-6AE7155595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931158"/>
              </p:ext>
            </p:extLst>
          </p:nvPr>
        </p:nvGraphicFramePr>
        <p:xfrm>
          <a:off x="5580112" y="1412776"/>
          <a:ext cx="3024336" cy="4429556"/>
        </p:xfrm>
        <a:graphic>
          <a:graphicData uri="http://schemas.openxmlformats.org/drawingml/2006/table">
            <a:tbl>
              <a:tblPr/>
              <a:tblGrid>
                <a:gridCol w="1512168">
                  <a:extLst>
                    <a:ext uri="{9D8B030D-6E8A-4147-A177-3AD203B41FA5}">
                      <a16:colId xmlns:a16="http://schemas.microsoft.com/office/drawing/2014/main" val="644000028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4023745088"/>
                    </a:ext>
                  </a:extLst>
                </a:gridCol>
              </a:tblGrid>
              <a:tr h="345232">
                <a:tc>
                  <a:txBody>
                    <a:bodyPr/>
                    <a:lstStyle/>
                    <a:p>
                      <a:r>
                        <a:rPr lang="pt-BR" sz="1200" b="1" dirty="0"/>
                        <a:t>DENOMINAÇÃO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LOTE 10, QUADRA 7A – DISTRITO INDUSTRIAL</a:t>
                      </a:r>
                      <a:endParaRPr lang="pt-BR" sz="1200" baseline="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1149084"/>
                  </a:ext>
                </a:extLst>
              </a:tr>
              <a:tr h="3200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/>
                        <a:t>TIPO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aseline="0" dirty="0"/>
                        <a:t>URBANO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2323700"/>
                  </a:ext>
                </a:extLst>
              </a:tr>
              <a:tr h="249772">
                <a:tc>
                  <a:txBody>
                    <a:bodyPr/>
                    <a:lstStyle/>
                    <a:p>
                      <a:r>
                        <a:rPr lang="pt-BR" sz="1200" b="1" dirty="0"/>
                        <a:t>ENDEREÇO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RUA OURO BRANCO, Nº 15, DISTRITO INDUSTRIAL, CONSELHEIRO LAFAIETE-MG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5005892"/>
                  </a:ext>
                </a:extLst>
              </a:tr>
              <a:tr h="2497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/>
                        <a:t>VALOR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R$ 740.000,00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5253889"/>
                  </a:ext>
                </a:extLst>
              </a:tr>
              <a:tr h="416286">
                <a:tc>
                  <a:txBody>
                    <a:bodyPr/>
                    <a:lstStyle/>
                    <a:p>
                      <a:r>
                        <a:rPr lang="pt-BR" sz="1200" b="1" dirty="0"/>
                        <a:t>MATRÍCULA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13.724 CRI 2ºOFÍCIO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3044317"/>
                  </a:ext>
                </a:extLst>
              </a:tr>
              <a:tr h="249772">
                <a:tc>
                  <a:txBody>
                    <a:bodyPr/>
                    <a:lstStyle/>
                    <a:p>
                      <a:r>
                        <a:rPr lang="pt-BR" sz="1200" b="1" dirty="0"/>
                        <a:t>ÁREA TERRENO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13.227,00 m²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2639611"/>
                  </a:ext>
                </a:extLst>
              </a:tr>
              <a:tr h="749315">
                <a:tc>
                  <a:txBody>
                    <a:bodyPr/>
                    <a:lstStyle/>
                    <a:p>
                      <a:r>
                        <a:rPr lang="pt-BR" sz="1200" b="1" dirty="0"/>
                        <a:t>USO E OCUPAÇÃO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INVADIDO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5432744"/>
                  </a:ext>
                </a:extLst>
              </a:tr>
              <a:tr h="749315"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9805788"/>
                  </a:ext>
                </a:extLst>
              </a:tr>
            </a:tbl>
          </a:graphicData>
        </a:graphic>
      </p:graphicFrame>
      <p:sp>
        <p:nvSpPr>
          <p:cNvPr id="6" name="Título 2">
            <a:extLst>
              <a:ext uri="{FF2B5EF4-FFF2-40B4-BE49-F238E27FC236}">
                <a16:creationId xmlns:a16="http://schemas.microsoft.com/office/drawing/2014/main" id="{D8AB01E7-43DF-1010-D720-940DDA9DA2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sz="3200" dirty="0"/>
              <a:t>Lote 10, Quadra 7A - DI – Conselheiro Lafaiete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/>
          <a:srcRect l="19709" t="11178" r="23854" b="6023"/>
          <a:stretch/>
        </p:blipFill>
        <p:spPr>
          <a:xfrm>
            <a:off x="323528" y="1412776"/>
            <a:ext cx="5184576" cy="480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73055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9616</TotalTime>
  <Words>419</Words>
  <Application>Microsoft Office PowerPoint</Application>
  <PresentationFormat>Apresentação na tela (4:3)</PresentationFormat>
  <Paragraphs>89</Paragraphs>
  <Slides>11</Slides>
  <Notes>10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9" baseType="lpstr">
      <vt:lpstr>Aharoni</vt:lpstr>
      <vt:lpstr>Arial</vt:lpstr>
      <vt:lpstr>Arial Black</vt:lpstr>
      <vt:lpstr>Calibri</vt:lpstr>
      <vt:lpstr>Gill Sans MT</vt:lpstr>
      <vt:lpstr>Times New Roman</vt:lpstr>
      <vt:lpstr>Wingdings</vt:lpstr>
      <vt:lpstr>Tema do Office</vt:lpstr>
      <vt:lpstr>Apresentação do PowerPoint</vt:lpstr>
      <vt:lpstr>Temas</vt:lpstr>
      <vt:lpstr>Lote 10, Quadra 7A - DI – Conselheiro Lafaiete</vt:lpstr>
      <vt:lpstr>Lote 10, Quadra 7A - DI – Conselheiro Lafaiete</vt:lpstr>
      <vt:lpstr>Lote 10, Quadra 7A - DI – Conselheiro Lafaiete</vt:lpstr>
      <vt:lpstr>Lote 10, Quadra 7A - DI – Conselheiro Lafaiete</vt:lpstr>
      <vt:lpstr>Lote 10, Quadra 7A - DI – Conselheiro Lafaiete</vt:lpstr>
      <vt:lpstr>Lote 10, Quadra 7A - DI – Conselheiro Lafaiete</vt:lpstr>
      <vt:lpstr>Lote 10, Quadra 7A - DI – Conselheiro Lafaiete</vt:lpstr>
      <vt:lpstr>Lote 10, Quadra 7A - DI – Conselheiro Lafaiete</vt:lpstr>
      <vt:lpstr>Lote 10, Quadra 7A - DI – Conselheiro Lafaiete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Guilherme Bernard Valadares Lobato</dc:creator>
  <cp:lastModifiedBy>Ricardo Alves de Santana</cp:lastModifiedBy>
  <cp:revision>499</cp:revision>
  <cp:lastPrinted>2019-09-04T14:14:34Z</cp:lastPrinted>
  <dcterms:created xsi:type="dcterms:W3CDTF">2015-01-02T13:07:52Z</dcterms:created>
  <dcterms:modified xsi:type="dcterms:W3CDTF">2023-11-21T18:06:56Z</dcterms:modified>
</cp:coreProperties>
</file>