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7" r:id="rId2"/>
    <p:sldId id="460" r:id="rId3"/>
    <p:sldId id="462" r:id="rId4"/>
    <p:sldId id="474" r:id="rId5"/>
    <p:sldId id="475" r:id="rId6"/>
    <p:sldId id="464" r:id="rId7"/>
    <p:sldId id="472" r:id="rId8"/>
    <p:sldId id="476" r:id="rId9"/>
    <p:sldId id="478" r:id="rId10"/>
    <p:sldId id="481" r:id="rId11"/>
    <p:sldId id="480" r:id="rId12"/>
  </p:sldIdLst>
  <p:sldSz cx="9144000" cy="6858000" type="screen4x3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E60000"/>
    <a:srgbClr val="C93A37"/>
    <a:srgbClr val="D35C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Estilo Médio 3 - 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Estilo Claro 2 - Ênfas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Ênfas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5758FB7-9AC5-4552-8A53-C91805E547FA}" styleName="Estilo com Tema 1 - Ênfas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64" autoAdjust="0"/>
    <p:restoredTop sz="94434" autoAdjust="0"/>
  </p:normalViewPr>
  <p:slideViewPr>
    <p:cSldViewPr>
      <p:cViewPr>
        <p:scale>
          <a:sx n="120" d="100"/>
          <a:sy n="120" d="100"/>
        </p:scale>
        <p:origin x="1554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2892" y="4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A4B7FC-B7CB-4051-9665-5E9E200F15DC}" type="datetimeFigureOut">
              <a:rPr lang="pt-BR" smtClean="0"/>
              <a:pPr/>
              <a:t>20/11/2023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39986-8CEE-4BE4-BC1C-6601E4B31AF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22235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17AD2-D7DF-4DF8-AEC5-DF3ACEE7266D}" type="datetimeFigureOut">
              <a:rPr lang="pt-BR" smtClean="0"/>
              <a:pPr/>
              <a:t>20/11/2023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A05E0-42F1-4AA4-96BC-3D4E324FB82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6489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88373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6060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1808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1439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3538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698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40300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3542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4525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6329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F0C0DDCB-10F2-4274-B591-E0852C2557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525344"/>
            <a:ext cx="2133600" cy="307449"/>
          </a:xfrm>
        </p:spPr>
        <p:txBody>
          <a:bodyPr/>
          <a:lstStyle>
            <a:lvl1pPr algn="ctr">
              <a:defRPr sz="1400" b="1">
                <a:solidFill>
                  <a:schemeClr val="tx1"/>
                </a:solidFill>
                <a:effectLst/>
                <a:latin typeface="+mn-lt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45719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0" scaled="1"/>
            <a:tileRect/>
          </a:gra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08720"/>
          </a:xfrm>
        </p:spPr>
        <p:txBody>
          <a:bodyPr/>
          <a:lstStyle>
            <a:lvl1pPr>
              <a:defRPr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ED0F9B2-E69A-4AC6-9309-47026F050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4"/>
          <a:stretch/>
        </p:blipFill>
        <p:spPr>
          <a:xfrm>
            <a:off x="6444208" y="6282374"/>
            <a:ext cx="2520280" cy="48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22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20/11/2023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4411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20/11/2023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4458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20/11/2023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2603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20/11/2023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8880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467668"/>
            <a:ext cx="2133600" cy="3651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144016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1264096" y="-171400"/>
            <a:ext cx="7988424" cy="1470025"/>
          </a:xfr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4D44F5C-21E4-46D7-AC74-FD7D7A544F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BC35606-15D3-44D1-8EB1-F7E76715F6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2" y="6214501"/>
            <a:ext cx="2390774" cy="5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166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467668"/>
            <a:ext cx="2133600" cy="3651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144016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1264096" y="-171400"/>
            <a:ext cx="7988424" cy="1470025"/>
          </a:xfrm>
        </p:spPr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AA6D276-3DE5-45B6-81CF-1B672EA593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DD9D380-2D1A-4DCA-8194-E93A06513E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2" y="6214501"/>
            <a:ext cx="2390774" cy="5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755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467668"/>
            <a:ext cx="2133600" cy="3651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14401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1264096" y="-171400"/>
            <a:ext cx="7988424" cy="1470025"/>
          </a:xfrm>
        </p:spPr>
        <p:txBody>
          <a:bodyPr/>
          <a:lstStyle>
            <a:lvl1pPr>
              <a:defRPr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DD8996B-666E-43DC-992E-1277345B99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CE96052-3D9D-4C0E-931E-C8E7F96024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2" y="6214501"/>
            <a:ext cx="2390774" cy="5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6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098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20/11/2023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215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20/11/2023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6281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20/11/2023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9067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20/11/2023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5897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ADBC7-0D04-4FA9-8A90-C605AA8E0976}" type="datetimeFigureOut">
              <a:rPr lang="pt-BR" smtClean="0"/>
              <a:pPr/>
              <a:t>20/11/2023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17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62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F31557E-15EF-46DA-8A40-B09277352C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72" y="2060848"/>
            <a:ext cx="5148000" cy="1344311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3311352" y="3573016"/>
            <a:ext cx="5832648" cy="129614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BR" sz="1600" dirty="0"/>
              <a:t>MINASCENTRO - BH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ED0F9B2-E69A-4AC6-9309-47026F050B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4"/>
          <a:stretch/>
        </p:blipFill>
        <p:spPr>
          <a:xfrm>
            <a:off x="2547471" y="404664"/>
            <a:ext cx="3699001" cy="71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3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10</a:t>
            </a:fld>
            <a:endParaRPr lang="pt-BR"/>
          </a:p>
        </p:txBody>
      </p:sp>
      <p:sp>
        <p:nvSpPr>
          <p:cNvPr id="8" name="Título 2">
            <a:extLst>
              <a:ext uri="{FF2B5EF4-FFF2-40B4-BE49-F238E27FC236}">
                <a16:creationId xmlns:a16="http://schemas.microsoft.com/office/drawing/2014/main" id="{5B47C8E0-BE26-0E25-2912-A606C0340B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Minascentro  - BH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C810C46-B3E9-350C-32D9-A0BDDCF327FE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de Tombamento</a:t>
            </a:r>
          </a:p>
        </p:txBody>
      </p:sp>
      <p:sp>
        <p:nvSpPr>
          <p:cNvPr id="6" name="Caixa de Texto 2">
            <a:extLst>
              <a:ext uri="{FF2B5EF4-FFF2-40B4-BE49-F238E27FC236}">
                <a16:creationId xmlns:a16="http://schemas.microsoft.com/office/drawing/2014/main" id="{B307C75E-A2C2-156E-B59F-589139926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696249"/>
            <a:ext cx="7488832" cy="3965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Imóvel tombado pelo Conselho Deliberativo do Patrimônio Cultural do Município (CDPCM-BH).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Lote inserido em área de proteção municipal “Conjunto Urbano Praça Raul Soares Av. Olegário Maciel”.</a:t>
            </a:r>
          </a:p>
          <a:p>
            <a:r>
              <a:rPr lang="pt-BR" dirty="0"/>
              <a:t>Diretriz especial de projeto: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Adotar afastamento mínimo de 5m em relação ao bem protegido.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600" dirty="0"/>
              <a:t>Buscar orientação técnica junto à Diretoria de Patrimônio Cultural e Arquivo Público – Fundação Municipal de Cultura.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t-BR" sz="1600" dirty="0"/>
          </a:p>
          <a:p>
            <a:pPr lvl="2"/>
            <a:r>
              <a:rPr lang="pt-BR" sz="1600" dirty="0"/>
              <a:t>Necessita de manifestação favorável da Diretoria de Patrimônio Cultural e Arquivo Público – Fundação Municipal de Cultura para fins de licenciamento junto à SMARU - Secretaria Municipal Adjunta de Regulação Urbana ou qualquer intervenção que se deseja fazer no imóvel.</a:t>
            </a:r>
          </a:p>
          <a:p>
            <a:pPr lvl="2"/>
            <a:endParaRPr lang="pt-BR" sz="1600" dirty="0"/>
          </a:p>
          <a:p>
            <a:pPr lvl="2"/>
            <a:endParaRPr lang="pt-BR" sz="1600" dirty="0"/>
          </a:p>
          <a:p>
            <a:r>
              <a:rPr lang="pt-BR" dirty="0"/>
              <a:t> 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F35AC4F-998E-B279-3440-12CC3E8D5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724" y="4710857"/>
            <a:ext cx="641948" cy="51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52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11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36EC7BF-96DE-A7AC-517A-76967279F6CF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Ambientais</a:t>
            </a:r>
          </a:p>
        </p:txBody>
      </p:sp>
      <p:sp>
        <p:nvSpPr>
          <p:cNvPr id="5" name="Caixa de Texto 2">
            <a:extLst>
              <a:ext uri="{FF2B5EF4-FFF2-40B4-BE49-F238E27FC236}">
                <a16:creationId xmlns:a16="http://schemas.microsoft.com/office/drawing/2014/main" id="{BFF30B45-E2EB-C95E-A279-F08832EBC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484784"/>
            <a:ext cx="7488832" cy="475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Enquadramento de restrições ambientais conforme a Infraestrutura de Dados Espaciais do Sistema Estadual de Meio Ambiente e Recursos Hídricos (IDE-</a:t>
            </a:r>
            <a:r>
              <a:rPr lang="pt-BR" dirty="0" err="1"/>
              <a:t>Sisema</a:t>
            </a:r>
            <a:r>
              <a:rPr lang="pt-BR" dirty="0"/>
              <a:t>)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Potencialidade de ocorrência de cavidades (CECAV): Baixo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Raios de restrição a terras Quilombolas: Dutos, Ferrovias e linhas de transmissão, empreendimentos pontuais (portos, mineração e termelétricas), Aproveitamentos hidrelétricos (UHEs e PCHs)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Reservas da Biosfera (IEF/MMA/UNESCO): Zona de transição da Reserva da Biosfera da Serra do Espinhaço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Áreas de Segurança Aeroportuária de aeródromos - Lei nº 12.725/2012 (</a:t>
            </a:r>
            <a:r>
              <a:rPr lang="pt-BR" sz="1600" dirty="0" err="1">
                <a:latin typeface="+mj-lt"/>
              </a:rPr>
              <a:t>Semad</a:t>
            </a:r>
            <a:r>
              <a:rPr lang="pt-BR" sz="1600" dirty="0">
                <a:latin typeface="+mj-lt"/>
              </a:rPr>
              <a:t>/DECEA): público e público/militar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Patrimônio Cultural (</a:t>
            </a:r>
            <a:r>
              <a:rPr lang="pt-BR" sz="1600" dirty="0" err="1">
                <a:latin typeface="+mj-lt"/>
              </a:rPr>
              <a:t>Iepha</a:t>
            </a:r>
            <a:r>
              <a:rPr lang="pt-BR" sz="1600" dirty="0">
                <a:latin typeface="+mj-lt"/>
              </a:rPr>
              <a:t>-MG): Área de influência de impacto no patrimônio cultural, Saberes Registrados, bens tombados – acautelamento municipal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Enquadramentos de Corpos D'água (</a:t>
            </a:r>
            <a:r>
              <a:rPr lang="pt-BR" sz="1600" dirty="0" err="1">
                <a:latin typeface="+mj-lt"/>
              </a:rPr>
              <a:t>Igam</a:t>
            </a:r>
            <a:r>
              <a:rPr lang="pt-BR" sz="1600" dirty="0">
                <a:latin typeface="+mj-lt"/>
              </a:rPr>
              <a:t>): Enquadramentos da circunscrição hidrográfica do Rio das Velhas – classe 3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Bioma Mata Atlântica (Lei nº 11.428/2006): Área de aplicação da lei da mata atlântica (11.428/2006)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>
              <a:latin typeface="+mj-lt"/>
            </a:endParaRP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>
              <a:latin typeface="+mj-lt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</p:txBody>
      </p:sp>
      <p:sp>
        <p:nvSpPr>
          <p:cNvPr id="8" name="Título 2">
            <a:extLst>
              <a:ext uri="{FF2B5EF4-FFF2-40B4-BE49-F238E27FC236}">
                <a16:creationId xmlns:a16="http://schemas.microsoft.com/office/drawing/2014/main" id="{0ECECCF6-6C53-FBE3-84B3-8B0D2049D5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Minascentro  - BH</a:t>
            </a:r>
          </a:p>
        </p:txBody>
      </p:sp>
    </p:spTree>
    <p:extLst>
      <p:ext uri="{BB962C8B-B14F-4D97-AF65-F5344CB8AC3E}">
        <p14:creationId xmlns:p14="http://schemas.microsoft.com/office/powerpoint/2010/main" val="2253048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Temas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2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628800"/>
            <a:ext cx="782618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200" dirty="0"/>
              <a:t>Apresentação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200" dirty="0"/>
              <a:t>Panorâmica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200" dirty="0"/>
              <a:t>Situação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200" dirty="0"/>
              <a:t>Fachada &amp; Informações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200" dirty="0"/>
              <a:t>Restrições Urbanísticas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200" dirty="0"/>
              <a:t>Restrições de Tombamento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200" dirty="0"/>
              <a:t>Restrições Ambientais</a:t>
            </a:r>
          </a:p>
        </p:txBody>
      </p:sp>
    </p:spTree>
    <p:extLst>
      <p:ext uri="{BB962C8B-B14F-4D97-AF65-F5344CB8AC3E}">
        <p14:creationId xmlns:p14="http://schemas.microsoft.com/office/powerpoint/2010/main" val="2094121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Minascentro  - BH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3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Apresentação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/>
          <a:srcRect t="10298" r="6274" b="13034"/>
          <a:stretch/>
        </p:blipFill>
        <p:spPr>
          <a:xfrm>
            <a:off x="323527" y="1412776"/>
            <a:ext cx="8594553" cy="482453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3707904" y="3825044"/>
            <a:ext cx="1917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A=13.427,50 </a:t>
            </a:r>
            <a:r>
              <a:rPr lang="pt-BR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m²</a:t>
            </a:r>
          </a:p>
        </p:txBody>
      </p:sp>
    </p:spTree>
    <p:extLst>
      <p:ext uri="{BB962C8B-B14F-4D97-AF65-F5344CB8AC3E}">
        <p14:creationId xmlns:p14="http://schemas.microsoft.com/office/powerpoint/2010/main" val="1006690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4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Panorâmica</a:t>
            </a: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33ED69CE-08DC-DC5B-8E36-9E011E1BA9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Minascentro  - BH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t="11188" r="6779" b="9150"/>
          <a:stretch/>
        </p:blipFill>
        <p:spPr>
          <a:xfrm>
            <a:off x="323528" y="1412776"/>
            <a:ext cx="8640960" cy="475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42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5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Panorâmica</a:t>
            </a: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CE5E018C-C928-5789-0BC1-2D5A8F9863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Minascentro  - BH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t="9926" r="5826" b="7727"/>
          <a:stretch/>
        </p:blipFill>
        <p:spPr>
          <a:xfrm>
            <a:off x="295920" y="1412776"/>
            <a:ext cx="8596560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910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6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Situação</a:t>
            </a: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B87CBCDE-65E2-912D-E71A-925910F725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Minascentro  - BH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t="11865" r="6723" b="7252"/>
          <a:stretch/>
        </p:blipFill>
        <p:spPr>
          <a:xfrm>
            <a:off x="251520" y="1412776"/>
            <a:ext cx="8640960" cy="474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381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7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Fachada &amp; Informações</a:t>
            </a: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361551"/>
              </p:ext>
            </p:extLst>
          </p:nvPr>
        </p:nvGraphicFramePr>
        <p:xfrm>
          <a:off x="6012160" y="1412776"/>
          <a:ext cx="3024336" cy="3118350"/>
        </p:xfrm>
        <a:graphic>
          <a:graphicData uri="http://schemas.openxmlformats.org/drawingml/2006/table">
            <a:tbl>
              <a:tblPr/>
              <a:tblGrid>
                <a:gridCol w="1512168">
                  <a:extLst>
                    <a:ext uri="{9D8B030D-6E8A-4147-A177-3AD203B41FA5}">
                      <a16:colId xmlns:a16="http://schemas.microsoft.com/office/drawing/2014/main" val="644000028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4023745088"/>
                    </a:ext>
                  </a:extLst>
                </a:gridCol>
              </a:tblGrid>
              <a:tr h="345232">
                <a:tc>
                  <a:txBody>
                    <a:bodyPr/>
                    <a:lstStyle/>
                    <a:p>
                      <a:r>
                        <a:rPr lang="pt-BR" sz="1200" b="1" dirty="0"/>
                        <a:t>DENOMINAÇÃO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MINASCENTRO</a:t>
                      </a:r>
                      <a:endParaRPr lang="pt-BR" sz="1200" baseline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1149084"/>
                  </a:ext>
                </a:extLst>
              </a:tr>
              <a:tr h="320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/>
                        <a:t>TIPO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aseline="0" dirty="0"/>
                        <a:t>URBANO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2323700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r>
                        <a:rPr lang="pt-BR" sz="1200" b="1" dirty="0"/>
                        <a:t>ENDEREÇO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AVENIDA AUGUSTO DE LIMA Nº 785, CENTRO, BH-MG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5005892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/>
                        <a:t>VALOR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R$ 98.965.672,00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5253889"/>
                  </a:ext>
                </a:extLst>
              </a:tr>
              <a:tr h="416286">
                <a:tc>
                  <a:txBody>
                    <a:bodyPr/>
                    <a:lstStyle/>
                    <a:p>
                      <a:r>
                        <a:rPr lang="pt-BR" sz="1200" b="1" dirty="0"/>
                        <a:t>MATRÍCULA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23.585 CRI 1ºOFÍCIO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3044317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r>
                        <a:rPr lang="pt-BR" sz="1200" b="1" dirty="0"/>
                        <a:t>ÁREA TERRENO</a:t>
                      </a:r>
                    </a:p>
                    <a:p>
                      <a:endParaRPr lang="pt-BR" sz="1200" b="1" dirty="0"/>
                    </a:p>
                    <a:p>
                      <a:r>
                        <a:rPr lang="pt-BR" sz="1200" b="1" dirty="0"/>
                        <a:t>ÁREA CONSTRUÍDA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/>
                        <a:t>13.427,50 m²</a:t>
                      </a:r>
                    </a:p>
                    <a:p>
                      <a:endParaRPr lang="pt-BR" sz="1200" dirty="0"/>
                    </a:p>
                    <a:p>
                      <a:r>
                        <a:rPr lang="pt-BR" sz="1200" dirty="0"/>
                        <a:t>23.373,37 m²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2639611"/>
                  </a:ext>
                </a:extLst>
              </a:tr>
              <a:tr h="482272">
                <a:tc>
                  <a:txBody>
                    <a:bodyPr/>
                    <a:lstStyle/>
                    <a:p>
                      <a:r>
                        <a:rPr lang="pt-BR" sz="1200" b="1" dirty="0"/>
                        <a:t>USO E OCUPAÇÃO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CENTRO DE EVENTOS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5432744"/>
                  </a:ext>
                </a:extLst>
              </a:tr>
            </a:tbl>
          </a:graphicData>
        </a:graphic>
      </p:graphicFrame>
      <p:sp>
        <p:nvSpPr>
          <p:cNvPr id="6" name="Título 2">
            <a:extLst>
              <a:ext uri="{FF2B5EF4-FFF2-40B4-BE49-F238E27FC236}">
                <a16:creationId xmlns:a16="http://schemas.microsoft.com/office/drawing/2014/main" id="{45870255-392A-A82A-1A97-BFE3D75996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Minascentro  - BH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0" r="4944"/>
          <a:stretch/>
        </p:blipFill>
        <p:spPr>
          <a:xfrm>
            <a:off x="251520" y="1391290"/>
            <a:ext cx="5688632" cy="479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70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8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77D3018-652A-21AD-A22A-6A8BDC4A3FA3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Urbanísticas</a:t>
            </a:r>
          </a:p>
        </p:txBody>
      </p:sp>
      <p:sp>
        <p:nvSpPr>
          <p:cNvPr id="8" name="Título 2">
            <a:extLst>
              <a:ext uri="{FF2B5EF4-FFF2-40B4-BE49-F238E27FC236}">
                <a16:creationId xmlns:a16="http://schemas.microsoft.com/office/drawing/2014/main" id="{27BD8B84-A29F-4FBB-B6B8-52440571DB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Minascentro  - BH</a:t>
            </a:r>
          </a:p>
        </p:txBody>
      </p:sp>
      <p:sp>
        <p:nvSpPr>
          <p:cNvPr id="9" name="Caixa de Texto 2">
            <a:extLst>
              <a:ext uri="{FF2B5EF4-FFF2-40B4-BE49-F238E27FC236}">
                <a16:creationId xmlns:a16="http://schemas.microsoft.com/office/drawing/2014/main" id="{D9E01BC5-9230-97F0-1F6D-B1ABC5CC6F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412776"/>
            <a:ext cx="7488832" cy="230881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dirty="0"/>
              <a:t>Lote inserido no zoneamento OP-3 - Ocupação Preferencial - 3.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Taxa de permeabilidade vegetada mínima: 20%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Taxa de ocupação máxima – TO: 80%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Altura máxima permitida: Altimetria referente ao imóvel existente no lote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Coeficiente de aproveitamento mínimo: 0,5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Coeficiente de aproveitamento básico: 1,00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Coeficiente de aproveitamento máximo: 5,0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Número mínimo de vagas para veículos leves para novas edificações: 1 vaga para cada 5 unidades habitacionais; 1 vaga para cada 200,0 m² de área líquida não residencial 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pt-BR" dirty="0"/>
              <a:t>Lote classificado como Área de Diretrizes Especiais (ADE) Avenida do Contorno – Setor Hipercentro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Caracterizada pela intensa circulação de pessoas e pela presença marcante de comércio e serviços. Deve ser incentivada a ampliação da oferta de moradias, com o objetivo de estimular a vivacidade da área em todos os períodos do dia, e ampliar o acesso a comércio, serviços e equipamentos existentes na área por modos coletivos ou não motorizados de transporte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851392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9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3691900-F823-6814-09B5-A23CC94CF75F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Urbanísticas</a:t>
            </a:r>
          </a:p>
        </p:txBody>
      </p:sp>
      <p:sp>
        <p:nvSpPr>
          <p:cNvPr id="8" name="Título 2">
            <a:extLst>
              <a:ext uri="{FF2B5EF4-FFF2-40B4-BE49-F238E27FC236}">
                <a16:creationId xmlns:a16="http://schemas.microsoft.com/office/drawing/2014/main" id="{5B47C8E0-BE26-0E25-2912-A606C0340B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Minascentro  - BH</a:t>
            </a:r>
          </a:p>
        </p:txBody>
      </p:sp>
      <p:sp>
        <p:nvSpPr>
          <p:cNvPr id="9" name="Caixa de Texto 2">
            <a:extLst>
              <a:ext uri="{FF2B5EF4-FFF2-40B4-BE49-F238E27FC236}">
                <a16:creationId xmlns:a16="http://schemas.microsoft.com/office/drawing/2014/main" id="{F9CA82A1-BC49-E0B0-B58B-34EC0190D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696249"/>
            <a:ext cx="7488832" cy="187676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Usos admitidos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Residencial.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Atividades compatíveis com o uso residencial, sem potencial de geração de repercussões negativas.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Usos admitidos sob condições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Atividades compatíveis com o uso residencial, com potencial de geração de incômodos de pouca relevância.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Atividades potencialmente causadoras de maior impacto urbanístico ou ambiental, com maior atração de veículos e pessoas.</a:t>
            </a:r>
            <a:r>
              <a:rPr lang="pt-BR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Usos não admitidos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Atividades com alto potencial de geração de incômodos, que geram riscos à saúde ou ao conforto da população ou que sejam de difícil compatibilidade com o funcionamento das atividades urbanas na maioria dos locais.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407210481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10546</TotalTime>
  <Words>643</Words>
  <Application>Microsoft Office PowerPoint</Application>
  <PresentationFormat>Apresentação na tela (4:3)</PresentationFormat>
  <Paragraphs>106</Paragraphs>
  <Slides>11</Slides>
  <Notes>10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9" baseType="lpstr">
      <vt:lpstr>Aharoni</vt:lpstr>
      <vt:lpstr>Arial</vt:lpstr>
      <vt:lpstr>Arial Black</vt:lpstr>
      <vt:lpstr>Calibri</vt:lpstr>
      <vt:lpstr>Gill Sans MT</vt:lpstr>
      <vt:lpstr>Times New Roman</vt:lpstr>
      <vt:lpstr>Wingdings</vt:lpstr>
      <vt:lpstr>Tema do Office</vt:lpstr>
      <vt:lpstr>Apresentação do PowerPoint</vt:lpstr>
      <vt:lpstr>Temas</vt:lpstr>
      <vt:lpstr>Minascentro  - BH</vt:lpstr>
      <vt:lpstr>Minascentro  - BH</vt:lpstr>
      <vt:lpstr>Minascentro  - BH</vt:lpstr>
      <vt:lpstr>Minascentro  - BH</vt:lpstr>
      <vt:lpstr>Minascentro  - BH</vt:lpstr>
      <vt:lpstr>Minascentro  - BH</vt:lpstr>
      <vt:lpstr>Minascentro  - BH</vt:lpstr>
      <vt:lpstr>Minascentro  - BH</vt:lpstr>
      <vt:lpstr>Minascentro  - BH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Guilherme Bernard Valadares Lobato</dc:creator>
  <cp:lastModifiedBy>Ricardo Alves de Santana</cp:lastModifiedBy>
  <cp:revision>573</cp:revision>
  <cp:lastPrinted>2019-09-04T14:19:12Z</cp:lastPrinted>
  <dcterms:created xsi:type="dcterms:W3CDTF">2015-01-02T13:07:52Z</dcterms:created>
  <dcterms:modified xsi:type="dcterms:W3CDTF">2023-11-20T18:06:48Z</dcterms:modified>
</cp:coreProperties>
</file>