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460" r:id="rId3"/>
    <p:sldId id="462" r:id="rId4"/>
    <p:sldId id="473" r:id="rId5"/>
    <p:sldId id="474" r:id="rId6"/>
    <p:sldId id="475" r:id="rId7"/>
    <p:sldId id="464" r:id="rId8"/>
    <p:sldId id="472" r:id="rId9"/>
    <p:sldId id="476" r:id="rId10"/>
    <p:sldId id="477" r:id="rId11"/>
    <p:sldId id="478" r:id="rId12"/>
    <p:sldId id="479" r:id="rId13"/>
    <p:sldId id="480" r:id="rId14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60000"/>
    <a:srgbClr val="C93A37"/>
    <a:srgbClr val="D35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434" autoAdjust="0"/>
  </p:normalViewPr>
  <p:slideViewPr>
    <p:cSldViewPr>
      <p:cViewPr varScale="1">
        <p:scale>
          <a:sx n="86" d="100"/>
          <a:sy n="86" d="100"/>
        </p:scale>
        <p:origin x="152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92" y="4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4B7FC-B7CB-4051-9665-5E9E200F15DC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9986-8CEE-4BE4-BC1C-6601E4B31A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22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17AD2-D7DF-4DF8-AEC5-DF3ACEE7266D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05E0-42F1-4AA4-96BC-3D4E324FB82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48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8837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4525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5746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6060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808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9020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1439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3538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698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4030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3542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8550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0C0DDCB-10F2-4274-B591-E0852C255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525344"/>
            <a:ext cx="2133600" cy="307449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effectLst/>
                <a:latin typeface="+mn-lt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6444208" y="6282374"/>
            <a:ext cx="2520280" cy="4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41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58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0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88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D44F5C-21E4-46D7-AC74-FD7D7A544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C35606-15D3-44D1-8EB1-F7E76715F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AA6D276-3DE5-45B6-81CF-1B672EA59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D9D380-2D1A-4DCA-8194-E93A06513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D8996B-666E-43DC-992E-1277345B9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E96052-3D9D-4C0E-931E-C8E7F9602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9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1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2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8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DBC7-0D04-4FA9-8A90-C605AA8E0976}" type="datetimeFigureOut">
              <a:rPr lang="pt-BR" smtClean="0"/>
              <a:pPr/>
              <a:t>19/09/2023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31557E-15EF-46DA-8A40-B09277352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2" y="2060848"/>
            <a:ext cx="5148000" cy="134431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11352" y="3573016"/>
            <a:ext cx="5832648" cy="12961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dirty="0"/>
              <a:t>ENTREPOSTO - BH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2547471" y="404664"/>
            <a:ext cx="3699001" cy="7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Entreposto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E57CF63-633A-9BB2-72F9-9FA97FF6B226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A247748A-B65A-0433-A553-BC1882316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Lote classificado como ADE Avenida do Contorno - Setor Floresta.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Ocorrência de padrões de arruamento e de ocupação especiais em função de sua relevância urbanística e arquitetônica, conformadores de ambiência urbana característica a ser preservada.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Informações de Meio Ambiente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Risco associado a escavações.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668373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Entreposto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3691900-F823-6814-09B5-A23CC94CF75F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4E8AEB97-0CF2-0218-41E6-5523E5973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187676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Usos admitidos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Residencial.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Atividades compatíveis com o uso residencial, sem potencial de geração de repercussões negativas.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Usos admitidos sob condições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Atividades compatíveis com o uso residencial, com potencial de geração de incômodos de pouca relevância.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Atividades potencialmente causadoras de maior impacto urbanístico ou ambiental, com maior atração de veículos e pessoas.</a:t>
            </a:r>
            <a:r>
              <a:rPr lang="pt-B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Usos não admitidos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Atividades com alto potencial de geração de incômodos, que geram riscos à saúde ou ao conforto da população ou que sejam de difícil compatibilidade com o funcionamento das atividades urbanas na maioria dos locais.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072104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Entreposto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12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6F75E94-9393-FC2F-ECCF-782BC8C00A71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de Tombamento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6BEE262E-DE30-87F9-D70B-E5AE38F2A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3965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Lote inserido em área de proteção municipal “Conjunto Urbano Praça Rui Barbosa e Adjacências”.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Grau de proteção do imóvel: Bem cultural imóvel tombado.</a:t>
            </a:r>
          </a:p>
          <a:p>
            <a:r>
              <a:rPr lang="pt-BR" dirty="0"/>
              <a:t>Diretriz especial de projeto: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Adotar afastamento mínimo de 5m em relação ao bem protegido.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/>
              <a:t>Buscar orientação técnica junto à Diretoria de Patrimônio Cultural e Arquivo Público – Fundação Municipal de Cultura.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sz="1600" dirty="0"/>
          </a:p>
          <a:p>
            <a:pPr lvl="2"/>
            <a:r>
              <a:rPr lang="pt-BR" sz="1600" dirty="0"/>
              <a:t>Necessita de manifestação favorável da Diretoria de Patrimônio Cultural e Arquivo Público – Fundação Municipal de Cultura para fins de licenciamento junto à Subsecretaria de Regulação Urbana - </a:t>
            </a:r>
            <a:r>
              <a:rPr lang="pt-BR" sz="1600" dirty="0" err="1"/>
              <a:t>Sureg</a:t>
            </a:r>
            <a:r>
              <a:rPr lang="pt-BR" sz="1600" dirty="0"/>
              <a:t>.</a:t>
            </a:r>
          </a:p>
          <a:p>
            <a:pPr lvl="2"/>
            <a:endParaRPr lang="pt-BR" sz="1600" dirty="0"/>
          </a:p>
          <a:p>
            <a:pPr marL="285750" lvl="2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t-B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Lote inserido no perímetro de entorno de área de proteção estadual “Conjunto Paisagístico e Arquitetônico da Praça Rui Barbosa” (necessário consultar o IEPHA - Instituto Estadual do Patrimônio Histórico e Artístico de Minas Gerais).</a:t>
            </a:r>
          </a:p>
          <a:p>
            <a:pPr lvl="2"/>
            <a:endParaRPr lang="pt-BR" sz="1600" dirty="0"/>
          </a:p>
          <a:p>
            <a:r>
              <a:rPr lang="pt-BR" dirty="0"/>
              <a:t> 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243E725-73F7-03F3-F8CE-738ABFAFB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724" y="4422825"/>
            <a:ext cx="641948" cy="51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67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Entreposto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13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36EC7BF-96DE-A7AC-517A-76967279F6CF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BFF30B45-E2EB-C95E-A279-F08832EBC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475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Potencialidade de ocorrência de cavidades (CECAV): Baixo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Raios de restrição a terras Quilombolas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/INCRA): Aproveitamento hidrelétricos (</a:t>
            </a:r>
            <a:r>
              <a:rPr lang="pt-BR" sz="1600" dirty="0" err="1">
                <a:latin typeface="+mj-lt"/>
              </a:rPr>
              <a:t>UHEs</a:t>
            </a:r>
            <a:r>
              <a:rPr lang="pt-BR" sz="1600" dirty="0">
                <a:latin typeface="+mj-lt"/>
              </a:rPr>
              <a:t> e PCHs), Ferrovias e linhas de transmissão, Empreendimentos pontuais </a:t>
            </a:r>
            <a:r>
              <a:rPr lang="pt-BR" sz="1600" b="0" i="0" dirty="0">
                <a:solidFill>
                  <a:srgbClr val="162937"/>
                </a:solidFill>
                <a:effectLst/>
                <a:latin typeface="rawline"/>
              </a:rPr>
              <a:t>(portos, mineração e termoelétricas), </a:t>
            </a:r>
            <a:r>
              <a:rPr lang="pt-BR" sz="1600" dirty="0">
                <a:latin typeface="+mj-lt"/>
              </a:rPr>
              <a:t>Rodovias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Zona de transição da Reserva da Biosfera da Serra do Espinhaço (IEF/MMA/UNESCO)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de Segurança Aeroportuária - Lei nº 12.725/2012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/DECEA)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Patrimônio Cultural (</a:t>
            </a:r>
            <a:r>
              <a:rPr lang="pt-BR" sz="1600" dirty="0" err="1">
                <a:latin typeface="+mj-lt"/>
              </a:rPr>
              <a:t>Iepha</a:t>
            </a:r>
            <a:r>
              <a:rPr lang="pt-BR" sz="1600" dirty="0">
                <a:latin typeface="+mj-lt"/>
              </a:rPr>
              <a:t>-MG): Área de influência do patrimônio cultural; Saberes Registrados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Bioma Mata Atlântica (MMA/IBGE): Área de abrangência do bioma mata atlântica - Lei nº 11.428/2006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253048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Temas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628800"/>
            <a:ext cx="78261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Apresentação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Panorâmica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Situação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Fachada &amp; Informações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Restrições Urbanísticas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Restrições de Tombamento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Restrições Ambientais</a:t>
            </a:r>
          </a:p>
        </p:txBody>
      </p:sp>
    </p:spTree>
    <p:extLst>
      <p:ext uri="{BB962C8B-B14F-4D97-AF65-F5344CB8AC3E}">
        <p14:creationId xmlns:p14="http://schemas.microsoft.com/office/powerpoint/2010/main" val="2094121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/>
          <a:srcRect t="10384" r="5904" b="12315"/>
          <a:stretch/>
        </p:blipFill>
        <p:spPr>
          <a:xfrm>
            <a:off x="281817" y="1412776"/>
            <a:ext cx="8586971" cy="4824536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Entreposto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Apresentação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518520" y="4077072"/>
            <a:ext cx="1917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A=4.592 m²</a:t>
            </a:r>
          </a:p>
        </p:txBody>
      </p:sp>
    </p:spTree>
    <p:extLst>
      <p:ext uri="{BB962C8B-B14F-4D97-AF65-F5344CB8AC3E}">
        <p14:creationId xmlns:p14="http://schemas.microsoft.com/office/powerpoint/2010/main" val="1006690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Entreposto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518520" y="4077072"/>
            <a:ext cx="1917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A=3.557 m²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r="10994" b="19610"/>
          <a:stretch/>
        </p:blipFill>
        <p:spPr>
          <a:xfrm>
            <a:off x="251519" y="1431561"/>
            <a:ext cx="8640961" cy="473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91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Entreposto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8" b="10242"/>
          <a:stretch/>
        </p:blipFill>
        <p:spPr>
          <a:xfrm>
            <a:off x="179512" y="1412776"/>
            <a:ext cx="8784467" cy="475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42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Entreposto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0" b="12858"/>
          <a:stretch/>
        </p:blipFill>
        <p:spPr>
          <a:xfrm>
            <a:off x="251520" y="1412776"/>
            <a:ext cx="867645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10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t="14749" r="5686" b="7368"/>
          <a:stretch/>
        </p:blipFill>
        <p:spPr>
          <a:xfrm>
            <a:off x="309351" y="1412775"/>
            <a:ext cx="8583129" cy="482453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Entreposto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Situação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843808" y="5261138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Parque Municipal</a:t>
            </a:r>
          </a:p>
        </p:txBody>
      </p:sp>
    </p:spTree>
    <p:extLst>
      <p:ext uri="{BB962C8B-B14F-4D97-AF65-F5344CB8AC3E}">
        <p14:creationId xmlns:p14="http://schemas.microsoft.com/office/powerpoint/2010/main" val="1326381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Entreposto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Fachada &amp; Informações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r="17172"/>
          <a:stretch/>
        </p:blipFill>
        <p:spPr>
          <a:xfrm>
            <a:off x="251520" y="1382483"/>
            <a:ext cx="5544616" cy="4857411"/>
          </a:xfrm>
          <a:prstGeom prst="rect">
            <a:avLst/>
          </a:prstGeom>
        </p:spPr>
      </p:pic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197524"/>
              </p:ext>
            </p:extLst>
          </p:nvPr>
        </p:nvGraphicFramePr>
        <p:xfrm>
          <a:off x="6012160" y="1427584"/>
          <a:ext cx="3024336" cy="3908579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4523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ENTREPOSTO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URBANO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AV. ASSIS CHATEAUBRIAND Nº 729, BAIRRO FLORESTA, BH-MG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R$ 7.100.000,00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416286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39.304 LIV.3AP FLS 202 CRI 3ºOFÍCIO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TOTAL</a:t>
                      </a:r>
                    </a:p>
                    <a:p>
                      <a:r>
                        <a:rPr lang="pt-BR" sz="1200" b="1" dirty="0"/>
                        <a:t>ÁREA CONSTRUÍDA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4.592,00 m²</a:t>
                      </a:r>
                    </a:p>
                    <a:p>
                      <a:r>
                        <a:rPr lang="pt-BR" sz="1200" dirty="0"/>
                        <a:t>3.422,08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482272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ENTREPOSTO</a:t>
                      </a:r>
                      <a:r>
                        <a:rPr lang="pt-BR" sz="1200" baseline="0" dirty="0"/>
                        <a:t> DA CODEMGE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r>
                        <a:rPr lang="pt-BR" sz="1200" b="1" dirty="0"/>
                        <a:t>PÉ-DIREITO GALPÕES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4,80m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805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1070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Entreposto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77D3018-652A-21AD-A22A-6A8BDC4A3FA3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8E74B151-6BEC-5452-1E74-8EB7CB987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Lote inserido no zoneamento OM-2 - Ocupação Moderada - 2.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permeabilidade vegetada mínima: 20%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ocupação máxima – TO: 80%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Altura máxima permitida: 30m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mínimo: 0,2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básico: 1,00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máximo: 1,3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Admitida 01 unidade habitacional para cada 40m² de terreno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Número mínimo de vagas para veículos leves para novas edificações: 1 vaga para cada 3 unidades habitacionais; 1 vaga para cada 200,0 m² de área líquida não residencial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8513920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10440</TotalTime>
  <Words>642</Words>
  <Application>Microsoft Office PowerPoint</Application>
  <PresentationFormat>Apresentação na tela (4:3)</PresentationFormat>
  <Paragraphs>118</Paragraphs>
  <Slides>13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21" baseType="lpstr">
      <vt:lpstr>Aharoni</vt:lpstr>
      <vt:lpstr>Arial</vt:lpstr>
      <vt:lpstr>Arial Black</vt:lpstr>
      <vt:lpstr>Calibri</vt:lpstr>
      <vt:lpstr>Gill Sans MT</vt:lpstr>
      <vt:lpstr>rawline</vt:lpstr>
      <vt:lpstr>Wingdings</vt:lpstr>
      <vt:lpstr>Tema do Office</vt:lpstr>
      <vt:lpstr>Apresentação do PowerPoint</vt:lpstr>
      <vt:lpstr>Temas</vt:lpstr>
      <vt:lpstr>Entreposto - BH</vt:lpstr>
      <vt:lpstr>Entreposto - BH</vt:lpstr>
      <vt:lpstr>Entreposto - BH</vt:lpstr>
      <vt:lpstr>Entreposto - BH</vt:lpstr>
      <vt:lpstr>Entreposto - BH</vt:lpstr>
      <vt:lpstr>Entreposto - BH</vt:lpstr>
      <vt:lpstr>Entreposto - BH</vt:lpstr>
      <vt:lpstr>Entreposto - BH</vt:lpstr>
      <vt:lpstr>Entreposto - BH</vt:lpstr>
      <vt:lpstr>Entreposto - BH</vt:lpstr>
      <vt:lpstr>Entreposto - BH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Bernard Valadares Lobato</dc:creator>
  <cp:lastModifiedBy>Karina Carvalho Bachiega</cp:lastModifiedBy>
  <cp:revision>554</cp:revision>
  <cp:lastPrinted>2019-09-04T14:19:12Z</cp:lastPrinted>
  <dcterms:created xsi:type="dcterms:W3CDTF">2015-01-02T13:07:52Z</dcterms:created>
  <dcterms:modified xsi:type="dcterms:W3CDTF">2023-09-19T18:46:19Z</dcterms:modified>
</cp:coreProperties>
</file>