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60" r:id="rId3"/>
    <p:sldId id="476" r:id="rId4"/>
    <p:sldId id="470" r:id="rId5"/>
    <p:sldId id="464" r:id="rId6"/>
    <p:sldId id="468" r:id="rId7"/>
    <p:sldId id="471" r:id="rId8"/>
    <p:sldId id="473" r:id="rId9"/>
    <p:sldId id="474" r:id="rId10"/>
    <p:sldId id="472" r:id="rId1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60000"/>
    <a:srgbClr val="C93A37"/>
    <a:srgbClr val="D35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434" autoAdjust="0"/>
  </p:normalViewPr>
  <p:slideViewPr>
    <p:cSldViewPr>
      <p:cViewPr varScale="1">
        <p:scale>
          <a:sx n="86" d="100"/>
          <a:sy n="86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2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B7FC-B7CB-4051-9665-5E9E200F15DC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9986-8CEE-4BE4-BC1C-6601E4B31A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7AD2-D7DF-4DF8-AEC5-DF3ACEE7266D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05E0-42F1-4AA4-96BC-3D4E324FB8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4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83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91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6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9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9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6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2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15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C0DDCB-10F2-4274-B591-E0852C255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525344"/>
            <a:ext cx="2133600" cy="307449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6444208" y="6282374"/>
            <a:ext cx="2520280" cy="4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5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0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D44F5C-21E4-46D7-AC74-FD7D7A544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C35606-15D3-44D1-8EB1-F7E76715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A6D276-3DE5-45B6-81CF-1B672EA59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D9D380-2D1A-4DCA-8194-E93A06513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D8996B-666E-43DC-992E-1277345B9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E96052-3D9D-4C0E-931E-C8E7F96024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9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BC7-0D04-4FA9-8A90-C605AA8E097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1557E-15EF-46DA-8A40-B0927735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2" y="2060848"/>
            <a:ext cx="5148000" cy="13443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11352" y="3573016"/>
            <a:ext cx="5832648" cy="129614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dirty="0"/>
              <a:t>SALAS 1001 A 1012 - EDIFÍCIO HÉRCULES - BH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2547471" y="404664"/>
            <a:ext cx="3699001" cy="7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960A6F-3EE4-3D14-52C4-B8686D62906F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Ambientais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3920425B-3FF2-CA87-1CEF-A5D5C5A7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47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Enquadramento de restrições ambientais conforme a Infraestrutura de Dados Espaciais do Sistema Estadual de Meio Ambiente e Recursos Hídricos (IDE-</a:t>
            </a:r>
            <a:r>
              <a:rPr lang="pt-BR" dirty="0" err="1"/>
              <a:t>Sisema</a:t>
            </a:r>
            <a:r>
              <a:rPr lang="pt-BR" dirty="0"/>
              <a:t>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Potencialidade de ocorrência de cavidades (CECAV): Baixo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Raios de restrição a terras Quilombolas (</a:t>
            </a:r>
            <a:r>
              <a:rPr lang="pt-BR" sz="1600" dirty="0" err="1">
                <a:latin typeface="+mj-lt"/>
              </a:rPr>
              <a:t>Semad</a:t>
            </a:r>
            <a:r>
              <a:rPr lang="pt-BR" sz="1600" dirty="0">
                <a:latin typeface="+mj-lt"/>
              </a:rPr>
              <a:t>/INCRA): Aproveitamento hidrelétricos (UHEs e PCHs), Ferrovias e linhas de transmissão, Empreendimentos pontuais (portos, mineração e termoelétricas), Rodovias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Zona de transição da Reserva da Biosfera da Serra do Espinhaço (IEF/MMA/UNESCO)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Áreas de Segurança Aeroportuária - Lei nº 12.725/2012 (</a:t>
            </a:r>
            <a:r>
              <a:rPr lang="pt-BR" sz="1600" dirty="0" err="1">
                <a:latin typeface="+mj-lt"/>
              </a:rPr>
              <a:t>Semad</a:t>
            </a:r>
            <a:r>
              <a:rPr lang="pt-BR" sz="1600" dirty="0">
                <a:latin typeface="+mj-lt"/>
              </a:rPr>
              <a:t>/DECEA): público e público/militar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Patrimônio Cultural (</a:t>
            </a:r>
            <a:r>
              <a:rPr lang="pt-BR" sz="1600" dirty="0" err="1">
                <a:latin typeface="+mj-lt"/>
              </a:rPr>
              <a:t>Iepha</a:t>
            </a:r>
            <a:r>
              <a:rPr lang="pt-BR" sz="1600" dirty="0">
                <a:latin typeface="+mj-lt"/>
              </a:rPr>
              <a:t>-MG): Área de influência do patrimônio cultural; Saberes Registrados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Bioma Mata Atlântica (MMA/IBGE): Área de abrangência do bioma mata atlântica - Lei nº 11.428/2006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B0C2B9FD-96B9-CA65-C7B6-5321A8C4C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</p:spTree>
    <p:extLst>
      <p:ext uri="{BB962C8B-B14F-4D97-AF65-F5344CB8AC3E}">
        <p14:creationId xmlns:p14="http://schemas.microsoft.com/office/powerpoint/2010/main" val="17854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dirty="0"/>
              <a:t>Temas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628800"/>
            <a:ext cx="7826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Apresentação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Panorâmica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Situação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Fachada &amp; Informações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Restrições Urbanísticas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Restrições de Tombamento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Restrições Ambientais</a:t>
            </a:r>
          </a:p>
        </p:txBody>
      </p:sp>
    </p:spTree>
    <p:extLst>
      <p:ext uri="{BB962C8B-B14F-4D97-AF65-F5344CB8AC3E}">
        <p14:creationId xmlns:p14="http://schemas.microsoft.com/office/powerpoint/2010/main" val="20941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Apresentação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8D91BC-67CD-0A0C-E90C-89471E12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17890" r="1176" b="4809"/>
          <a:stretch/>
        </p:blipFill>
        <p:spPr>
          <a:xfrm>
            <a:off x="107504" y="1484785"/>
            <a:ext cx="89289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Panorâmica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35A9FA03-44CC-328C-0D72-8D6B01F91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300E93-A51B-AF8A-CE7A-4356E1BA3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/>
          <a:stretch/>
        </p:blipFill>
        <p:spPr>
          <a:xfrm>
            <a:off x="35496" y="1391291"/>
            <a:ext cx="9073354" cy="4702006"/>
          </a:xfrm>
          <a:prstGeom prst="rect">
            <a:avLst/>
          </a:prstGeom>
        </p:spPr>
      </p:pic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512CDC58-DBA6-AEDB-6CDB-C485881D95D7}"/>
              </a:ext>
            </a:extLst>
          </p:cNvPr>
          <p:cNvSpPr/>
          <p:nvPr/>
        </p:nvSpPr>
        <p:spPr>
          <a:xfrm>
            <a:off x="4848225" y="4029075"/>
            <a:ext cx="1038358" cy="895350"/>
          </a:xfrm>
          <a:custGeom>
            <a:avLst/>
            <a:gdLst>
              <a:gd name="connsiteX0" fmla="*/ 0 w 1038358"/>
              <a:gd name="connsiteY0" fmla="*/ 95250 h 895350"/>
              <a:gd name="connsiteX1" fmla="*/ 9525 w 1038358"/>
              <a:gd name="connsiteY1" fmla="*/ 142875 h 895350"/>
              <a:gd name="connsiteX2" fmla="*/ 28575 w 1038358"/>
              <a:gd name="connsiteY2" fmla="*/ 171450 h 895350"/>
              <a:gd name="connsiteX3" fmla="*/ 38100 w 1038358"/>
              <a:gd name="connsiteY3" fmla="*/ 200025 h 895350"/>
              <a:gd name="connsiteX4" fmla="*/ 57150 w 1038358"/>
              <a:gd name="connsiteY4" fmla="*/ 238125 h 895350"/>
              <a:gd name="connsiteX5" fmla="*/ 66675 w 1038358"/>
              <a:gd name="connsiteY5" fmla="*/ 285750 h 895350"/>
              <a:gd name="connsiteX6" fmla="*/ 114300 w 1038358"/>
              <a:gd name="connsiteY6" fmla="*/ 419100 h 895350"/>
              <a:gd name="connsiteX7" fmla="*/ 123825 w 1038358"/>
              <a:gd name="connsiteY7" fmla="*/ 457200 h 895350"/>
              <a:gd name="connsiteX8" fmla="*/ 171450 w 1038358"/>
              <a:gd name="connsiteY8" fmla="*/ 552450 h 895350"/>
              <a:gd name="connsiteX9" fmla="*/ 200025 w 1038358"/>
              <a:gd name="connsiteY9" fmla="*/ 676275 h 895350"/>
              <a:gd name="connsiteX10" fmla="*/ 228600 w 1038358"/>
              <a:gd name="connsiteY10" fmla="*/ 752475 h 895350"/>
              <a:gd name="connsiteX11" fmla="*/ 295275 w 1038358"/>
              <a:gd name="connsiteY11" fmla="*/ 895350 h 895350"/>
              <a:gd name="connsiteX12" fmla="*/ 495300 w 1038358"/>
              <a:gd name="connsiteY12" fmla="*/ 876300 h 895350"/>
              <a:gd name="connsiteX13" fmla="*/ 533400 w 1038358"/>
              <a:gd name="connsiteY13" fmla="*/ 847725 h 895350"/>
              <a:gd name="connsiteX14" fmla="*/ 600075 w 1038358"/>
              <a:gd name="connsiteY14" fmla="*/ 819150 h 895350"/>
              <a:gd name="connsiteX15" fmla="*/ 647700 w 1038358"/>
              <a:gd name="connsiteY15" fmla="*/ 781050 h 895350"/>
              <a:gd name="connsiteX16" fmla="*/ 704850 w 1038358"/>
              <a:gd name="connsiteY16" fmla="*/ 742950 h 895350"/>
              <a:gd name="connsiteX17" fmla="*/ 733425 w 1038358"/>
              <a:gd name="connsiteY17" fmla="*/ 685800 h 895350"/>
              <a:gd name="connsiteX18" fmla="*/ 752475 w 1038358"/>
              <a:gd name="connsiteY18" fmla="*/ 647700 h 895350"/>
              <a:gd name="connsiteX19" fmla="*/ 781050 w 1038358"/>
              <a:gd name="connsiteY19" fmla="*/ 609600 h 895350"/>
              <a:gd name="connsiteX20" fmla="*/ 809625 w 1038358"/>
              <a:gd name="connsiteY20" fmla="*/ 552450 h 895350"/>
              <a:gd name="connsiteX21" fmla="*/ 828675 w 1038358"/>
              <a:gd name="connsiteY21" fmla="*/ 523875 h 895350"/>
              <a:gd name="connsiteX22" fmla="*/ 847725 w 1038358"/>
              <a:gd name="connsiteY22" fmla="*/ 476250 h 895350"/>
              <a:gd name="connsiteX23" fmla="*/ 885825 w 1038358"/>
              <a:gd name="connsiteY23" fmla="*/ 400050 h 895350"/>
              <a:gd name="connsiteX24" fmla="*/ 904875 w 1038358"/>
              <a:gd name="connsiteY24" fmla="*/ 352425 h 895350"/>
              <a:gd name="connsiteX25" fmla="*/ 942975 w 1038358"/>
              <a:gd name="connsiteY25" fmla="*/ 276225 h 895350"/>
              <a:gd name="connsiteX26" fmla="*/ 971550 w 1038358"/>
              <a:gd name="connsiteY26" fmla="*/ 190500 h 895350"/>
              <a:gd name="connsiteX27" fmla="*/ 1000125 w 1038358"/>
              <a:gd name="connsiteY27" fmla="*/ 95250 h 895350"/>
              <a:gd name="connsiteX28" fmla="*/ 1028700 w 1038358"/>
              <a:gd name="connsiteY28" fmla="*/ 47625 h 895350"/>
              <a:gd name="connsiteX29" fmla="*/ 1038225 w 1038358"/>
              <a:gd name="connsiteY29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38358" h="895350">
                <a:moveTo>
                  <a:pt x="0" y="95250"/>
                </a:moveTo>
                <a:cubicBezTo>
                  <a:pt x="3175" y="111125"/>
                  <a:pt x="3841" y="127716"/>
                  <a:pt x="9525" y="142875"/>
                </a:cubicBezTo>
                <a:cubicBezTo>
                  <a:pt x="13545" y="153594"/>
                  <a:pt x="23455" y="161211"/>
                  <a:pt x="28575" y="171450"/>
                </a:cubicBezTo>
                <a:cubicBezTo>
                  <a:pt x="33065" y="180430"/>
                  <a:pt x="34145" y="190797"/>
                  <a:pt x="38100" y="200025"/>
                </a:cubicBezTo>
                <a:cubicBezTo>
                  <a:pt x="43693" y="213076"/>
                  <a:pt x="50800" y="225425"/>
                  <a:pt x="57150" y="238125"/>
                </a:cubicBezTo>
                <a:cubicBezTo>
                  <a:pt x="60325" y="254000"/>
                  <a:pt x="62415" y="270131"/>
                  <a:pt x="66675" y="285750"/>
                </a:cubicBezTo>
                <a:cubicBezTo>
                  <a:pt x="79861" y="334097"/>
                  <a:pt x="98185" y="370756"/>
                  <a:pt x="114300" y="419100"/>
                </a:cubicBezTo>
                <a:cubicBezTo>
                  <a:pt x="118440" y="431519"/>
                  <a:pt x="118668" y="445168"/>
                  <a:pt x="123825" y="457200"/>
                </a:cubicBezTo>
                <a:cubicBezTo>
                  <a:pt x="167677" y="559521"/>
                  <a:pt x="114309" y="361981"/>
                  <a:pt x="171450" y="552450"/>
                </a:cubicBezTo>
                <a:cubicBezTo>
                  <a:pt x="183622" y="593023"/>
                  <a:pt x="188388" y="635545"/>
                  <a:pt x="200025" y="676275"/>
                </a:cubicBezTo>
                <a:cubicBezTo>
                  <a:pt x="207477" y="702358"/>
                  <a:pt x="217784" y="727597"/>
                  <a:pt x="228600" y="752475"/>
                </a:cubicBezTo>
                <a:cubicBezTo>
                  <a:pt x="249555" y="800672"/>
                  <a:pt x="295275" y="895350"/>
                  <a:pt x="295275" y="895350"/>
                </a:cubicBezTo>
                <a:cubicBezTo>
                  <a:pt x="361950" y="889000"/>
                  <a:pt x="429624" y="889435"/>
                  <a:pt x="495300" y="876300"/>
                </a:cubicBezTo>
                <a:cubicBezTo>
                  <a:pt x="510867" y="873187"/>
                  <a:pt x="519463" y="855327"/>
                  <a:pt x="533400" y="847725"/>
                </a:cubicBezTo>
                <a:cubicBezTo>
                  <a:pt x="554628" y="836146"/>
                  <a:pt x="579189" y="831334"/>
                  <a:pt x="600075" y="819150"/>
                </a:cubicBezTo>
                <a:cubicBezTo>
                  <a:pt x="617636" y="808906"/>
                  <a:pt x="631258" y="793007"/>
                  <a:pt x="647700" y="781050"/>
                </a:cubicBezTo>
                <a:cubicBezTo>
                  <a:pt x="666216" y="767584"/>
                  <a:pt x="685800" y="755650"/>
                  <a:pt x="704850" y="742950"/>
                </a:cubicBezTo>
                <a:cubicBezTo>
                  <a:pt x="722314" y="690559"/>
                  <a:pt x="703882" y="737501"/>
                  <a:pt x="733425" y="685800"/>
                </a:cubicBezTo>
                <a:cubicBezTo>
                  <a:pt x="740470" y="673472"/>
                  <a:pt x="744950" y="659741"/>
                  <a:pt x="752475" y="647700"/>
                </a:cubicBezTo>
                <a:cubicBezTo>
                  <a:pt x="760889" y="634238"/>
                  <a:pt x="772882" y="623213"/>
                  <a:pt x="781050" y="609600"/>
                </a:cubicBezTo>
                <a:cubicBezTo>
                  <a:pt x="792008" y="591337"/>
                  <a:pt x="799282" y="571068"/>
                  <a:pt x="809625" y="552450"/>
                </a:cubicBezTo>
                <a:cubicBezTo>
                  <a:pt x="815184" y="542443"/>
                  <a:pt x="823555" y="534114"/>
                  <a:pt x="828675" y="523875"/>
                </a:cubicBezTo>
                <a:cubicBezTo>
                  <a:pt x="836321" y="508582"/>
                  <a:pt x="840560" y="491774"/>
                  <a:pt x="847725" y="476250"/>
                </a:cubicBezTo>
                <a:cubicBezTo>
                  <a:pt x="859625" y="450466"/>
                  <a:pt x="875278" y="426417"/>
                  <a:pt x="885825" y="400050"/>
                </a:cubicBezTo>
                <a:cubicBezTo>
                  <a:pt x="892175" y="384175"/>
                  <a:pt x="897710" y="367949"/>
                  <a:pt x="904875" y="352425"/>
                </a:cubicBezTo>
                <a:cubicBezTo>
                  <a:pt x="916775" y="326641"/>
                  <a:pt x="933995" y="303166"/>
                  <a:pt x="942975" y="276225"/>
                </a:cubicBezTo>
                <a:cubicBezTo>
                  <a:pt x="952500" y="247650"/>
                  <a:pt x="962895" y="219350"/>
                  <a:pt x="971550" y="190500"/>
                </a:cubicBezTo>
                <a:cubicBezTo>
                  <a:pt x="981075" y="158750"/>
                  <a:pt x="987814" y="126027"/>
                  <a:pt x="1000125" y="95250"/>
                </a:cubicBezTo>
                <a:cubicBezTo>
                  <a:pt x="1007001" y="78061"/>
                  <a:pt x="1020421" y="64184"/>
                  <a:pt x="1028700" y="47625"/>
                </a:cubicBezTo>
                <a:cubicBezTo>
                  <a:pt x="1040233" y="24559"/>
                  <a:pt x="1038225" y="21796"/>
                  <a:pt x="103822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45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Situação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40352" y="1772234"/>
            <a:ext cx="835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Arcos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C10CBA1-9676-C1A5-556B-56F1C5D28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7D54A7-F595-733F-FD2F-1A215D0A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14030" r="1963" b="6478"/>
          <a:stretch/>
        </p:blipFill>
        <p:spPr>
          <a:xfrm>
            <a:off x="179512" y="1412776"/>
            <a:ext cx="8784976" cy="47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6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41308"/>
              </p:ext>
            </p:extLst>
          </p:nvPr>
        </p:nvGraphicFramePr>
        <p:xfrm>
          <a:off x="5652120" y="1389911"/>
          <a:ext cx="3495697" cy="3808531"/>
        </p:xfrm>
        <a:graphic>
          <a:graphicData uri="http://schemas.openxmlformats.org/drawingml/2006/table">
            <a:tbl>
              <a:tblPr/>
              <a:tblGrid>
                <a:gridCol w="1436942">
                  <a:extLst>
                    <a:ext uri="{9D8B030D-6E8A-4147-A177-3AD203B41FA5}">
                      <a16:colId xmlns:a16="http://schemas.microsoft.com/office/drawing/2014/main" val="644000028"/>
                    </a:ext>
                  </a:extLst>
                </a:gridCol>
                <a:gridCol w="2058755">
                  <a:extLst>
                    <a:ext uri="{9D8B030D-6E8A-4147-A177-3AD203B41FA5}">
                      <a16:colId xmlns:a16="http://schemas.microsoft.com/office/drawing/2014/main" val="4023745088"/>
                    </a:ext>
                  </a:extLst>
                </a:gridCol>
              </a:tblGrid>
              <a:tr h="270986">
                <a:tc>
                  <a:txBody>
                    <a:bodyPr/>
                    <a:lstStyle/>
                    <a:p>
                      <a:r>
                        <a:rPr lang="pt-BR" sz="1200" b="1" dirty="0"/>
                        <a:t>DENOMINAÇÃO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SALAS 1001 A 1012</a:t>
                      </a:r>
                    </a:p>
                    <a:p>
                      <a:r>
                        <a:rPr lang="pt-BR" sz="1200" dirty="0"/>
                        <a:t>EDIFÍCIO HÉRCULES</a:t>
                      </a:r>
                      <a:endParaRPr lang="pt-BR" sz="120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149084"/>
                  </a:ext>
                </a:extLst>
              </a:tr>
              <a:tr h="270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TIPO</a:t>
                      </a:r>
                      <a:endParaRPr lang="pt-BR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URBANO</a:t>
                      </a:r>
                      <a:endParaRPr lang="pt-BR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323700"/>
                  </a:ext>
                </a:extLst>
              </a:tr>
              <a:tr h="451644">
                <a:tc>
                  <a:txBody>
                    <a:bodyPr/>
                    <a:lstStyle/>
                    <a:p>
                      <a:r>
                        <a:rPr lang="pt-BR" sz="1200" b="1" dirty="0"/>
                        <a:t>ENDEREÇO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RUA ESPÍRITO SANTO, 466, CENTRO, BH-MG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005892"/>
                  </a:ext>
                </a:extLst>
              </a:tr>
              <a:tr h="270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VALOR</a:t>
                      </a:r>
                      <a:endParaRPr lang="pt-BR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R$ 977.000,00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253889"/>
                  </a:ext>
                </a:extLst>
              </a:tr>
              <a:tr h="325462">
                <a:tc>
                  <a:txBody>
                    <a:bodyPr/>
                    <a:lstStyle/>
                    <a:p>
                      <a:r>
                        <a:rPr lang="pt-BR" sz="1200" b="1" dirty="0"/>
                        <a:t>MATRÍCULA</a:t>
                      </a:r>
                      <a:endParaRPr lang="pt-BR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225 A 232 E 113 A 116</a:t>
                      </a:r>
                    </a:p>
                    <a:p>
                      <a:r>
                        <a:rPr lang="pt-BR" sz="1200" dirty="0"/>
                        <a:t>CRI 4ºOFÍCIO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044317"/>
                  </a:ext>
                </a:extLst>
              </a:tr>
              <a:tr h="500429">
                <a:tc>
                  <a:txBody>
                    <a:bodyPr/>
                    <a:lstStyle/>
                    <a:p>
                      <a:r>
                        <a:rPr lang="pt-BR" sz="1200" b="1" dirty="0"/>
                        <a:t>ÁREA CONSTRUÍDA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537,05 m²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639611"/>
                  </a:ext>
                </a:extLst>
              </a:tr>
              <a:tr h="451644">
                <a:tc>
                  <a:txBody>
                    <a:bodyPr/>
                    <a:lstStyle/>
                    <a:p>
                      <a:r>
                        <a:rPr lang="pt-BR" sz="1200" b="1" dirty="0"/>
                        <a:t>USO E OCUPAÇÃO</a:t>
                      </a:r>
                      <a:endParaRPr lang="pt-BR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DESOCUPADO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432744"/>
                  </a:ext>
                </a:extLst>
              </a:tr>
              <a:tr h="387578">
                <a:tc>
                  <a:txBody>
                    <a:bodyPr/>
                    <a:lstStyle/>
                    <a:p>
                      <a:r>
                        <a:rPr lang="pt-BR" sz="1200" b="1" dirty="0"/>
                        <a:t>Nº VAGAS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805788"/>
                  </a:ext>
                </a:extLst>
              </a:tr>
              <a:tr h="270986">
                <a:tc>
                  <a:txBody>
                    <a:bodyPr/>
                    <a:lstStyle/>
                    <a:p>
                      <a:r>
                        <a:rPr lang="pt-BR" sz="1200" b="1" dirty="0"/>
                        <a:t>ANO MATRÍCULA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1976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064601"/>
                  </a:ext>
                </a:extLst>
              </a:tr>
              <a:tr h="2709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510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6651465-0CC7-9080-3C8C-8D531CA789C1}"/>
              </a:ext>
            </a:extLst>
          </p:cNvPr>
          <p:cNvSpPr txBox="1"/>
          <p:nvPr/>
        </p:nvSpPr>
        <p:spPr>
          <a:xfrm>
            <a:off x="641158" y="1052736"/>
            <a:ext cx="5154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Fachada &amp; Informações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AAC50737-C3C1-A02B-2A7D-7CC6B216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61BD29A-E56B-265B-8BC1-25F03DEE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49733"/>
            <a:ext cx="4192730" cy="47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7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81D1AB-DD99-1B24-302E-032B520141E8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A63F264B-72E6-8903-23F9-B1CFE3C4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23088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no zoneamento OP-3 - Ocupação Preferencial - 3.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Taxa de permeabilidade vegetada mínima: 20%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Taxa de ocupação máxima – TO: 80%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Altura máxima permitida: 53m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Coeficiente de aproveitamento mínimo: 0,5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Coeficiente de aproveitamento básico: 1,00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Coeficiente de aproveitamento máximo: 5,0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Número mínimo de vagas para veículos leves para novas edificações: 1 vaga para cada 5 unidades habitacionais; 1 vaga para cada 200,0 m² de área líquida não residencial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classificado como Área de Diretrizes Especiais (ADE) Avenida do Contorno – Setor Hipercentro.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Presença marcante de comércio e serviços.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Incentivada a ampliação da oferta de moradias.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0CFEC6A3-9048-9698-7FD5-0866856AC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</p:spTree>
    <p:extLst>
      <p:ext uri="{BB962C8B-B14F-4D97-AF65-F5344CB8AC3E}">
        <p14:creationId xmlns:p14="http://schemas.microsoft.com/office/powerpoint/2010/main" val="26587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A1E36-BCC5-5B1A-0249-BB1EE0B5D3B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E219CF3E-FDE4-B36C-BBCE-7CA817692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1876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Usos admitidos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Residencial.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Atividades compatíveis com o uso residencial, sem potencial de geração de repercussões negativas.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Usos admitidos sob condições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Atividades compatíveis com o uso residencial, com potencial de geração de incômodos de pouca relevância.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Atividades potencialmente causadoras de maior impacto urbanístico ou ambiental, com maior atração de veículos e pessoas.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Usos não admitidos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Atividades com alto potencial de geração de incômodos, que geram riscos à saúde ou ao conforto da população ou que sejam de difícil compatibilidade com o funcionamento das atividades urbanas na maioria dos locais.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465E72FB-A5F9-37F8-FBF3-DFD88AD71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</p:spTree>
    <p:extLst>
      <p:ext uri="{BB962C8B-B14F-4D97-AF65-F5344CB8AC3E}">
        <p14:creationId xmlns:p14="http://schemas.microsoft.com/office/powerpoint/2010/main" val="176246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9E3A04AA-0DDB-E853-A79D-7BFF68E9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484784"/>
            <a:ext cx="7488832" cy="4752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em área de proteção municipal “Conjunto Urbano Av. Afonso Pena e Adjacências”. </a:t>
            </a:r>
          </a:p>
          <a:p>
            <a:pPr>
              <a:spcAft>
                <a:spcPts val="0"/>
              </a:spcAft>
            </a:pPr>
            <a:r>
              <a:rPr lang="pt-BR" u="sng" dirty="0"/>
              <a:t>Diretriz Especial de Projeto:</a:t>
            </a:r>
          </a:p>
          <a:p>
            <a:pPr>
              <a:spcAft>
                <a:spcPts val="0"/>
              </a:spcAft>
            </a:pPr>
            <a:r>
              <a:rPr lang="pt-BR" dirty="0"/>
              <a:t>• O volume da edificação deve ser preservado e qualquer alteração de elementos construtivos e decorativos deverá ser aprovada pelo Conselho Deliberativo do Patrimônio Cultural do Município/CDPCM-BH.</a:t>
            </a:r>
          </a:p>
          <a:p>
            <a:pPr>
              <a:spcAft>
                <a:spcPts val="0"/>
              </a:spcAft>
            </a:pPr>
            <a:r>
              <a:rPr lang="pt-BR" dirty="0"/>
              <a:t>•   Preservar árvores localizadas nas laterais das pistas de rolamento.</a:t>
            </a:r>
          </a:p>
          <a:p>
            <a:pPr>
              <a:spcAft>
                <a:spcPts val="0"/>
              </a:spcAft>
            </a:pPr>
            <a:r>
              <a:rPr lang="pt-BR" dirty="0"/>
              <a:t>•   Replantar as árvores suprimidas por questões fitossanitárias.</a:t>
            </a:r>
          </a:p>
          <a:p>
            <a:pPr>
              <a:spcAft>
                <a:spcPts val="0"/>
              </a:spcAft>
            </a:pPr>
            <a:r>
              <a:rPr lang="pt-BR" dirty="0"/>
              <a:t>•   Preservar a largura dos passeios e implantar o padrão em calçada portuguesa.</a:t>
            </a:r>
          </a:p>
          <a:p>
            <a:pPr>
              <a:spcAft>
                <a:spcPts val="0"/>
              </a:spcAft>
            </a:pPr>
            <a:r>
              <a:rPr lang="pt-BR" dirty="0"/>
              <a:t>•   Preservar trechos de calçadas quando identificado revestimento em lajes originais em pedra.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Lote inserido em área de proteção estadual. Para qualquer intervenção deverá ser consultado o Instituto Estadual do Patrimônio Histórico e Artístico de Minas Gerais – IEPHA.  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72D6C60F-0FC2-6E91-5CB2-21943E61C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 lIns="0" rIns="0">
            <a:noAutofit/>
          </a:bodyPr>
          <a:lstStyle/>
          <a:p>
            <a:pPr marL="538163" algn="l"/>
            <a:r>
              <a:rPr lang="pt-BR" dirty="0"/>
              <a:t>Salas 1001 a 1012 - Ed. Hércules - BH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E95B1B3-24C5-8D05-6848-EB4C92CE549D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de Tombamento</a:t>
            </a:r>
          </a:p>
        </p:txBody>
      </p:sp>
    </p:spTree>
    <p:extLst>
      <p:ext uri="{BB962C8B-B14F-4D97-AF65-F5344CB8AC3E}">
        <p14:creationId xmlns:p14="http://schemas.microsoft.com/office/powerpoint/2010/main" val="540385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10896</TotalTime>
  <Words>656</Words>
  <Application>Microsoft Office PowerPoint</Application>
  <PresentationFormat>Apresentação na tela (4:3)</PresentationFormat>
  <Paragraphs>100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Gill Sans MT</vt:lpstr>
      <vt:lpstr>Wingdings</vt:lpstr>
      <vt:lpstr>Tema do Office</vt:lpstr>
      <vt:lpstr>Apresentação do PowerPoint</vt:lpstr>
      <vt:lpstr>Temas</vt:lpstr>
      <vt:lpstr>Salas 1001 a 1012 - Ed. Hércules - BH</vt:lpstr>
      <vt:lpstr>Salas 1001 a 1012 - Ed. Hércules - BH</vt:lpstr>
      <vt:lpstr>Salas 1001 a 1012 - Ed. Hércules - BH</vt:lpstr>
      <vt:lpstr>Salas 1001 a 1012 - Ed. Hércules - BH</vt:lpstr>
      <vt:lpstr>Salas 1001 a 1012 - Ed. Hércules - BH</vt:lpstr>
      <vt:lpstr>Salas 1001 a 1012 - Ed. Hércules - BH</vt:lpstr>
      <vt:lpstr>Salas 1001 a 1012 - Ed. Hércules - BH</vt:lpstr>
      <vt:lpstr>Salas 1001 a 1012 - Ed. Hércules - BH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Bernard Valadares Lobato</dc:creator>
  <cp:lastModifiedBy>Karina Carvalho Bachiega</cp:lastModifiedBy>
  <cp:revision>572</cp:revision>
  <cp:lastPrinted>2023-05-09T13:45:44Z</cp:lastPrinted>
  <dcterms:created xsi:type="dcterms:W3CDTF">2015-01-02T13:07:52Z</dcterms:created>
  <dcterms:modified xsi:type="dcterms:W3CDTF">2024-06-26T17:50:52Z</dcterms:modified>
</cp:coreProperties>
</file>