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437" r:id="rId3"/>
    <p:sldId id="434" r:id="rId4"/>
    <p:sldId id="441" r:id="rId5"/>
    <p:sldId id="435" r:id="rId6"/>
    <p:sldId id="436" r:id="rId7"/>
    <p:sldId id="438" r:id="rId8"/>
    <p:sldId id="442" r:id="rId9"/>
    <p:sldId id="440" r:id="rId10"/>
    <p:sldId id="443" r:id="rId11"/>
    <p:sldId id="445" r:id="rId12"/>
    <p:sldId id="447" r:id="rId13"/>
    <p:sldId id="446" r:id="rId14"/>
    <p:sldId id="444" r:id="rId1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6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15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76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7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60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00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80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BONSUCESSO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D246B0-9577-F16D-7EC0-4C980C3BFA7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A77C6FF2-5C51-10D4-1E12-201D70454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inserida no zoneamento PA-1 – Área de Interesse Ambiental.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Requer doação de 10% para espaços livres de uso público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Requer doação de 10% para equipamentos urbanos e comunitários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Área mínima admitida para lote: 10.000m²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no máximo 1 unidade habitacional para cada 2.500m² de terreno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0,05 / 0,3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0,3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95%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3%</a:t>
            </a:r>
          </a:p>
          <a:p>
            <a:pPr lvl="2">
              <a:spcAft>
                <a:spcPts val="600"/>
              </a:spcAft>
            </a:pPr>
            <a:r>
              <a:rPr lang="pt-BR" sz="1400" i="1" dirty="0"/>
              <a:t>Nas porções territoriais com TP de 95%, a TP pode ser flexibilizada para 70% e a TO para 25%, condicionado à anuência prévia do Comam, e aplicável a:</a:t>
            </a:r>
          </a:p>
          <a:p>
            <a:pPr lvl="3">
              <a:spcAft>
                <a:spcPts val="600"/>
              </a:spcAft>
            </a:pPr>
            <a:r>
              <a:rPr lang="pt-BR" sz="1400" i="1" dirty="0"/>
              <a:t>a) terrenos de propriedade privada;</a:t>
            </a:r>
          </a:p>
          <a:p>
            <a:pPr lvl="3">
              <a:spcAft>
                <a:spcPts val="600"/>
              </a:spcAft>
            </a:pPr>
            <a:r>
              <a:rPr lang="pt-BR" sz="1400" i="1" dirty="0"/>
              <a:t>b) terrenos públicos voltados à implantação de edificações e instalações destinadas a equipamentos de cultura, lazer e esportes e às instalações necessárias a serviço de apoio e manutenção das áreas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2117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1093D5-56C5-B041-1A0F-720142E667A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DBF0681-ACC4-55C5-4F3D-86BA4B8E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classificada como AEIS (Área Especial de Interesse Social) de Interesse Ambiental.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a ocupação do solo exclusivamente por equipamento urbano comunitário de propriedade pública e edificações unifamiliares.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a ocupação do solo por empreendimento de interesse social somente após a emissão de diretrizes pelo Executivo.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6880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7A78AA-760B-5AE7-41A1-9C41A1F241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44D30F7-AC60-4226-93A0-FD74CBC1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39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inserida no entorno do perímetro de tombamento do “Conjunto Paisagístico da Serra do Curral”.</a:t>
            </a:r>
          </a:p>
          <a:p>
            <a:r>
              <a:rPr lang="pt-BR" dirty="0"/>
              <a:t>Diretrizes para novas construções: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Altimetria máxima permitida de 9,00m.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Observar regras específicas para passeio, gradis, muros, cercas, engenhos publicitários, placas de sinalização, antenas de telecomunicações e equipamentos afins e taludes de corte e aterro.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Os projetos de implantação ou ampliação de edificações devem ser submetidos à apreciação do  Conselho Deliberativo do Patrimônio Cultural do Município de Belo Horizonte / CDPCM-BH, de modo a assegurar a proteção do bem tombado.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2273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84883-39B3-7635-682A-5E92D95330EE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EEF7055-B446-74F6-BDA7-14AA32DD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Médio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/INCRA): Aproveitamento hidrelétricos (</a:t>
            </a:r>
            <a:r>
              <a:rPr lang="pt-BR" sz="1600" dirty="0" err="1">
                <a:latin typeface="+mj-lt"/>
              </a:rPr>
              <a:t>UHEs</a:t>
            </a:r>
            <a:r>
              <a:rPr lang="pt-BR" sz="1600" dirty="0">
                <a:latin typeface="+mj-lt"/>
              </a:rPr>
              <a:t> e PCHs), Empreendimentos pontuais </a:t>
            </a:r>
            <a:r>
              <a:rPr lang="pt-BR" sz="1600" b="0" i="0" dirty="0">
                <a:solidFill>
                  <a:srgbClr val="162937"/>
                </a:solidFill>
                <a:effectLst/>
                <a:latin typeface="rawline"/>
              </a:rPr>
              <a:t>(portos, mineração e termoelétricas) e </a:t>
            </a:r>
            <a:r>
              <a:rPr lang="pt-BR" sz="1600" dirty="0">
                <a:latin typeface="+mj-lt"/>
              </a:rPr>
              <a:t>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Protegidas (IEF/</a:t>
            </a:r>
            <a:r>
              <a:rPr lang="pt-BR" sz="1600" dirty="0" err="1">
                <a:latin typeface="+mj-lt"/>
              </a:rPr>
              <a:t>ICMBio</a:t>
            </a:r>
            <a:r>
              <a:rPr lang="pt-BR" sz="1600" dirty="0">
                <a:latin typeface="+mj-lt"/>
              </a:rPr>
              <a:t>) - Unidades de Conservação Estaduais: uso sustentável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Zonas de Amortecimento de Unidades de Conservação definidas por raio de 3km (IEF)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Prioritárias para Conservação (</a:t>
            </a:r>
            <a:r>
              <a:rPr lang="pt-BR" sz="1600" dirty="0" err="1">
                <a:latin typeface="+mj-lt"/>
              </a:rPr>
              <a:t>Biodiversitas</a:t>
            </a:r>
            <a:r>
              <a:rPr lang="pt-BR" sz="1600" dirty="0">
                <a:latin typeface="+mj-lt"/>
              </a:rPr>
              <a:t>) - Áreas prioritárias para conservação da biodiversidade: Especial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4091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E9FCF8-EE29-766C-9D69-82437FED059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E5F03A75-6901-FBFD-76EA-91DA3F8A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(MMA/IBGE): Área de abrangência do bioma mata atlântica - Lei nº 11.428/2006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217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7380" r="6612" b="12190"/>
          <a:stretch/>
        </p:blipFill>
        <p:spPr>
          <a:xfrm>
            <a:off x="251520" y="1412776"/>
            <a:ext cx="8712968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3995936" y="346093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GLEBA 2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30.794,39 m²</a:t>
            </a: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7500"/>
          <a:stretch/>
        </p:blipFill>
        <p:spPr>
          <a:xfrm>
            <a:off x="251520" y="1412776"/>
            <a:ext cx="86409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6590" b="5102"/>
          <a:stretch/>
        </p:blipFill>
        <p:spPr>
          <a:xfrm>
            <a:off x="281032" y="1412776"/>
            <a:ext cx="8611448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8134286">
            <a:off x="2879675" y="299426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508935">
            <a:off x="6899087" y="299426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LT 345 KV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7813" b="4941"/>
          <a:stretch/>
        </p:blipFill>
        <p:spPr>
          <a:xfrm>
            <a:off x="251520" y="1412776"/>
            <a:ext cx="87129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9339" t="15994" r="20009" b="24170"/>
          <a:stretch/>
        </p:blipFill>
        <p:spPr>
          <a:xfrm>
            <a:off x="179511" y="1412775"/>
            <a:ext cx="8799970" cy="48245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99992" y="378904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30.794,39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 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74" r="2750" b="5486"/>
          <a:stretch/>
        </p:blipFill>
        <p:spPr>
          <a:xfrm>
            <a:off x="755576" y="1340768"/>
            <a:ext cx="7360817" cy="49685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2031718">
            <a:off x="4455711" y="2200212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1379 m</a:t>
            </a:r>
          </a:p>
        </p:txBody>
      </p:sp>
    </p:spTree>
    <p:extLst>
      <p:ext uri="{BB962C8B-B14F-4D97-AF65-F5344CB8AC3E}">
        <p14:creationId xmlns:p14="http://schemas.microsoft.com/office/powerpoint/2010/main" val="342016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7752" t="7380" r="28994" b="12190"/>
          <a:stretch/>
        </p:blipFill>
        <p:spPr>
          <a:xfrm>
            <a:off x="179512" y="1412776"/>
            <a:ext cx="4968552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Bonsucesso I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13F51C5-DE0E-2FE5-E106-6AE71555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612596"/>
              </p:ext>
            </p:extLst>
          </p:nvPr>
        </p:nvGraphicFramePr>
        <p:xfrm>
          <a:off x="5580112" y="1412776"/>
          <a:ext cx="3024336" cy="3992742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BONSUCESSO I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LIBERDADE, BAIRRO BONSUCESSO,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R$ 3.200.000,00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149.816 CRI 1ºOFICIO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30.794,39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730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9523</TotalTime>
  <Words>671</Words>
  <Application>Microsoft Office PowerPoint</Application>
  <PresentationFormat>Apresentação na tela (4:3)</PresentationFormat>
  <Paragraphs>122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Aharoni</vt:lpstr>
      <vt:lpstr>Arial</vt:lpstr>
      <vt:lpstr>Arial Black</vt:lpstr>
      <vt:lpstr>Calibri</vt:lpstr>
      <vt:lpstr>Gill Sans MT</vt:lpstr>
      <vt:lpstr>rawline</vt:lpstr>
      <vt:lpstr>Wingdings</vt:lpstr>
      <vt:lpstr>Tema do Office</vt:lpstr>
      <vt:lpstr>Apresentação do PowerPoint</vt:lpstr>
      <vt:lpstr>Temas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  <vt:lpstr>Bonsucesso I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487</cp:revision>
  <cp:lastPrinted>2019-09-04T14:14:34Z</cp:lastPrinted>
  <dcterms:created xsi:type="dcterms:W3CDTF">2015-01-02T13:07:52Z</dcterms:created>
  <dcterms:modified xsi:type="dcterms:W3CDTF">2023-09-19T18:18:18Z</dcterms:modified>
</cp:coreProperties>
</file>