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7" r:id="rId2"/>
    <p:sldId id="460" r:id="rId3"/>
    <p:sldId id="462" r:id="rId4"/>
    <p:sldId id="467" r:id="rId5"/>
    <p:sldId id="463" r:id="rId6"/>
    <p:sldId id="464" r:id="rId7"/>
    <p:sldId id="458" r:id="rId8"/>
    <p:sldId id="466" r:id="rId9"/>
    <p:sldId id="468" r:id="rId10"/>
    <p:sldId id="469" r:id="rId11"/>
    <p:sldId id="470" r:id="rId12"/>
    <p:sldId id="471" r:id="rId13"/>
    <p:sldId id="472" r:id="rId14"/>
    <p:sldId id="473" r:id="rId15"/>
  </p:sldIdLst>
  <p:sldSz cx="9144000" cy="6858000" type="screen4x3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E60000"/>
    <a:srgbClr val="C93A37"/>
    <a:srgbClr val="D35C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64" autoAdjust="0"/>
    <p:restoredTop sz="94434" autoAdjust="0"/>
  </p:normalViewPr>
  <p:slideViewPr>
    <p:cSldViewPr>
      <p:cViewPr>
        <p:scale>
          <a:sx n="80" d="100"/>
          <a:sy n="80" d="100"/>
        </p:scale>
        <p:origin x="1690" y="19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2892" y="4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4B7FC-B7CB-4051-9665-5E9E200F15DC}" type="datetimeFigureOut">
              <a:rPr lang="pt-BR" smtClean="0"/>
              <a:pPr/>
              <a:t>19/09/2023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39986-8CEE-4BE4-BC1C-6601E4B31AF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2223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17AD2-D7DF-4DF8-AEC5-DF3ACEE7266D}" type="datetimeFigureOut">
              <a:rPr lang="pt-BR" smtClean="0"/>
              <a:pPr/>
              <a:t>19/09/2023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A05E0-42F1-4AA4-96BC-3D4E324FB82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6489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8837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2329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5059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2013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0934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1808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3445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6458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698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8410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2738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7656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3053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F0C0DDCB-10F2-4274-B591-E0852C2557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525344"/>
            <a:ext cx="2133600" cy="307449"/>
          </a:xfrm>
        </p:spPr>
        <p:txBody>
          <a:bodyPr/>
          <a:lstStyle>
            <a:lvl1pPr algn="ctr">
              <a:defRPr sz="1400" b="1">
                <a:solidFill>
                  <a:schemeClr val="tx1"/>
                </a:solidFill>
                <a:effectLst/>
                <a:latin typeface="+mn-lt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45719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08720"/>
          </a:xfrm>
        </p:spPr>
        <p:txBody>
          <a:bodyPr/>
          <a:lstStyle>
            <a:lvl1pPr>
              <a:defRPr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ED0F9B2-E69A-4AC6-9309-47026F050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4"/>
          <a:stretch/>
        </p:blipFill>
        <p:spPr>
          <a:xfrm>
            <a:off x="6516216" y="6282374"/>
            <a:ext cx="2520280" cy="48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22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19/09/2023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4411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19/09/2023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458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19/09/2023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2603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19/09/2023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888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4D44F5C-21E4-46D7-AC74-FD7D7A544F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BC35606-15D3-44D1-8EB1-F7E76715F6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66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AA6D276-3DE5-45B6-81CF-1B672EA59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DD9D380-2D1A-4DCA-8194-E93A06513E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55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DD8996B-666E-43DC-992E-1277345B99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CE96052-3D9D-4C0E-931E-C8E7F96024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6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098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19/09/2023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215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19/09/2023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6281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19/09/2023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9067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19/09/2023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5897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ADBC7-0D04-4FA9-8A90-C605AA8E0976}" type="datetimeFigureOut">
              <a:rPr lang="pt-BR" smtClean="0"/>
              <a:pPr/>
              <a:t>19/09/2023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17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62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F31557E-15EF-46DA-8A40-B09277352C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72" y="2060848"/>
            <a:ext cx="5148000" cy="1344311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311352" y="3573016"/>
            <a:ext cx="5832648" cy="129614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BR" sz="1600" dirty="0"/>
              <a:t>BARREIRO - ARAXÁ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ED0F9B2-E69A-4AC6-9309-47026F050B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4"/>
          <a:stretch/>
        </p:blipFill>
        <p:spPr>
          <a:xfrm>
            <a:off x="2547471" y="404664"/>
            <a:ext cx="3699001" cy="71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3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Barreiro - Araxá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10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92331B8-8C43-C2E9-0C66-8F72F795593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Urbanísticas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BA053D69-EBEE-3A0D-5D0B-CD2B20A74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23088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Glebas inseridas no zoneamento </a:t>
            </a:r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ZTPB – Zona de Tombamento e Preservação do Barreiro, </a:t>
            </a:r>
            <a:r>
              <a:rPr lang="pt-BR" dirty="0"/>
              <a:t>classificadas como APRH - Área de Proteção da Paisagem e Recursos Hídricos.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Função de proteger e preservar os recursos hídricos superficiais e subterrâneos, a vegetação primitiva e secundária existente e todo o Complexo Hidrotermal do Barreiro.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Qualquer alteração nas construções existentes ou novas construções deverão obter, além da aprovação do IPDSA, CPUA, COMPUR e CODEMA, a aprovação do IEPHA - Instituto Estadual do Patrimônio Histórico e Artístico de Minas Gerais.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Coeficiente de aproveitamento básico: 2,1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Taxa de ocupação máxima: 70%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Limite máximo: 3 andares, compreendendo o andar térreo mais 2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Altura máxima: 10m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3283523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Barreiro - Araxá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11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D8A8432-4A66-D65E-DB36-5E2E226C8D02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Urbanísticas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83297858-7337-65FE-167E-1609FD4EA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23088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Usos permitidos</a:t>
            </a:r>
          </a:p>
          <a:p>
            <a:pPr marL="742950" lvl="1" indent="-28575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Serviço Principal (serviços de atendimento amplo)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Vedações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Vedada a instalação de Estação </a:t>
            </a:r>
            <a:r>
              <a:rPr lang="pt-BR" sz="1600" dirty="0" err="1"/>
              <a:t>Rádio-Base</a:t>
            </a:r>
            <a:r>
              <a:rPr lang="pt-BR" sz="1600" dirty="0"/>
              <a:t> (ERB) de </a:t>
            </a:r>
            <a:r>
              <a:rPr lang="pt-BR" sz="1600" dirty="0" err="1"/>
              <a:t>microcélulas</a:t>
            </a:r>
            <a:r>
              <a:rPr lang="pt-BR" sz="1600" dirty="0"/>
              <a:t> de Telefonia Celular para reprodução de sinal e equipamentos afins na Zona de Tombamento e Proteção do Barreiro (ZTPB).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4244371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Barreiro - Araxá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12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7ABA9CE-A949-7DE1-51DE-905F19316F66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Urbanísticas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7F6DCDA4-022D-0630-9EDF-15995EBEA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23088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Restrições específicas para glebas lindeiras à Alameda Jose Rios Guimarães (antiga “Estrada Velha do Barreiro”)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A Estrada Velha do Barreiro é tombada, de forma a garantir sua preservação enquanto patrimônio da Estancia.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Qualquer assentamento a ser localizado da Alameda José Rios Guimarães contará com via marginal de acomodação do tráfego local, a qual, guardará um afastamento mínimo de 20 m contados a partir da borda da Alameda.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Alameda Jose Rios Guimarães, via classificada como Corredor de Interesse Turístico e Histórico (CITH): Os usos dos lotes que pertencerem estarão sujeitos às normas adicionais de funcionamento e de restrições urbanísticas, a ser definidas na revisão do Código de Posturas, ouvidos o COMTUR e o CPUA, COMPUR.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4178091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Barreiro - Araxá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13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6D99AD7-2670-9BD3-697B-FA7ECCF3B82B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de Tombamento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C44D94EB-2FE7-1B7F-496D-5781E11FE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23088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As glebas estão dentro do perímetro de entorno do Complexo Hidrotermal do Barreiro, que é tombado pelo Conselho Deliberativo Municipal do Patrimônio Cultural de Araxá e pelo IEPHA - Instituto Estadual do Patrimônio Histórico e Artístico de Minas Gerais.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dirty="0"/>
          </a:p>
          <a:p>
            <a:pPr lvl="2" algn="just">
              <a:spcAft>
                <a:spcPts val="600"/>
              </a:spcAft>
            </a:pPr>
            <a:r>
              <a:rPr lang="pt-BR" sz="1600" dirty="0"/>
              <a:t>Os projetos de implantação ou ampliação de edificações devem ser submetidos à apreciação do Conselho Deliberativo Municipal do Patrimônio Cultural de Araxá e do IEPHA - Instituto Estadual do Patrimônio Histórico e Artístico de Minas Gerais, de modo a assegurar a proteção do bem tombado.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129777-F7C1-616E-FFC3-09C51CB09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3645024"/>
            <a:ext cx="641948" cy="51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0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Barreiro - Araxá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14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06DC8E7-D1D6-91AA-F9E3-881AC861C894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Ambientais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7BB5B250-AAF9-BB70-9B61-081F4DC23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475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Enquadramento de restrições ambientais conforme a Infraestrutura de Dados Espaciais do Sistema Estadual de Meio Ambiente e Recursos Hídricos (IDE-</a:t>
            </a:r>
            <a:r>
              <a:rPr lang="pt-BR" dirty="0" err="1"/>
              <a:t>Sisema</a:t>
            </a:r>
            <a:r>
              <a:rPr lang="pt-BR" dirty="0"/>
              <a:t>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Potencialidade de ocorrência de cavidades (CECAV): Parte da área classificada como Médio e parte como Alto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Áreas de Segurança Aeroportuária - Lei nº 12.725/2012 (</a:t>
            </a:r>
            <a:r>
              <a:rPr lang="pt-BR" sz="1600" dirty="0" err="1">
                <a:latin typeface="+mj-lt"/>
              </a:rPr>
              <a:t>Semad</a:t>
            </a:r>
            <a:r>
              <a:rPr lang="pt-BR" sz="1600" dirty="0">
                <a:latin typeface="+mj-lt"/>
              </a:rPr>
              <a:t>/DECEA)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Patrimônio Cultural (</a:t>
            </a:r>
            <a:r>
              <a:rPr lang="pt-BR" sz="1600" dirty="0" err="1">
                <a:latin typeface="+mj-lt"/>
              </a:rPr>
              <a:t>Iepha</a:t>
            </a:r>
            <a:r>
              <a:rPr lang="pt-BR" sz="1600" dirty="0">
                <a:latin typeface="+mj-lt"/>
              </a:rPr>
              <a:t>-MG): Área de influência do patrimônio cultural; Celebrações e formas de expressão registradas; Saberes registrados; Bens Tombados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1079633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Temas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2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628800"/>
            <a:ext cx="78261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Apresentação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Panorâmica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Linhas de Transmissão e Subestações CEMIG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Situação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Uso e Ocupação do Solo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Topografia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Informações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Restrições Urbanísticas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Restrições de Tombamento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Restrições Ambientais</a:t>
            </a:r>
          </a:p>
        </p:txBody>
      </p:sp>
    </p:spTree>
    <p:extLst>
      <p:ext uri="{BB962C8B-B14F-4D97-AF65-F5344CB8AC3E}">
        <p14:creationId xmlns:p14="http://schemas.microsoft.com/office/powerpoint/2010/main" val="2094121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Barreiro - Araxá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3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Apresentação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939952" y="4026550"/>
            <a:ext cx="1760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A=5.604.900 m²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t="6529" b="7296"/>
          <a:stretch/>
        </p:blipFill>
        <p:spPr>
          <a:xfrm>
            <a:off x="179512" y="1412776"/>
            <a:ext cx="8774812" cy="4752528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3686798" y="4118882"/>
            <a:ext cx="17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A=1.258.853,88 m²</a:t>
            </a:r>
          </a:p>
        </p:txBody>
      </p:sp>
    </p:spTree>
    <p:extLst>
      <p:ext uri="{BB962C8B-B14F-4D97-AF65-F5344CB8AC3E}">
        <p14:creationId xmlns:p14="http://schemas.microsoft.com/office/powerpoint/2010/main" val="1006690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Barreiro - Araxá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4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Panorâmica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t="12161" r="5526" b="7572"/>
          <a:stretch/>
        </p:blipFill>
        <p:spPr>
          <a:xfrm>
            <a:off x="179512" y="1412776"/>
            <a:ext cx="8816980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6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t="6547" b="7858"/>
          <a:stretch/>
        </p:blipFill>
        <p:spPr>
          <a:xfrm>
            <a:off x="207208" y="1484784"/>
            <a:ext cx="8757280" cy="4707337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Barreiro - Araxá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5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Linhas de Transmissão e Subestações CEMIG</a:t>
            </a:r>
          </a:p>
        </p:txBody>
      </p:sp>
      <p:sp>
        <p:nvSpPr>
          <p:cNvPr id="9" name="CaixaDeTexto 8"/>
          <p:cNvSpPr txBox="1"/>
          <p:nvPr/>
        </p:nvSpPr>
        <p:spPr>
          <a:xfrm rot="20206247">
            <a:off x="630082" y="3644213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rgbClr val="FFC000"/>
                </a:solidFill>
                <a:latin typeface="Arial Black" panose="020B0A04020102020204" pitchFamily="34" charset="0"/>
              </a:rPr>
              <a:t>LT 138 KV</a:t>
            </a:r>
          </a:p>
        </p:txBody>
      </p:sp>
    </p:spTree>
    <p:extLst>
      <p:ext uri="{BB962C8B-B14F-4D97-AF65-F5344CB8AC3E}">
        <p14:creationId xmlns:p14="http://schemas.microsoft.com/office/powerpoint/2010/main" val="1647129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t="3827" b="7513"/>
          <a:stretch/>
        </p:blipFill>
        <p:spPr>
          <a:xfrm>
            <a:off x="251520" y="1412776"/>
            <a:ext cx="8640960" cy="4824536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Barreiro - Araxá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6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Situação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292080" y="1649124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rial Black" panose="020B0A04020102020204" pitchFamily="34" charset="0"/>
              </a:rPr>
              <a:t>Araxá</a:t>
            </a:r>
          </a:p>
        </p:txBody>
      </p:sp>
    </p:spTree>
    <p:extLst>
      <p:ext uri="{BB962C8B-B14F-4D97-AF65-F5344CB8AC3E}">
        <p14:creationId xmlns:p14="http://schemas.microsoft.com/office/powerpoint/2010/main" val="1326381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t="5284" b="7529"/>
          <a:stretch/>
        </p:blipFill>
        <p:spPr>
          <a:xfrm>
            <a:off x="279053" y="1412776"/>
            <a:ext cx="8613427" cy="4752528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Barreiro - Araxá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7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Uso e Ocupação do Solo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3707904" y="3573016"/>
            <a:ext cx="1413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A=1.258.853,88 m²</a:t>
            </a:r>
          </a:p>
          <a:p>
            <a:pPr algn="ctr"/>
            <a:r>
              <a:rPr lang="pt-BR" sz="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Percentual</a:t>
            </a:r>
          </a:p>
          <a:p>
            <a:pPr algn="ctr"/>
            <a:r>
              <a:rPr lang="pt-BR" sz="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de mata</a:t>
            </a:r>
          </a:p>
          <a:p>
            <a:pPr algn="ctr"/>
            <a:r>
              <a:rPr lang="pt-BR" sz="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51%</a:t>
            </a:r>
          </a:p>
        </p:txBody>
      </p:sp>
    </p:spTree>
    <p:extLst>
      <p:ext uri="{BB962C8B-B14F-4D97-AF65-F5344CB8AC3E}">
        <p14:creationId xmlns:p14="http://schemas.microsoft.com/office/powerpoint/2010/main" val="38531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Barreiro - Araxá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8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Topografia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t="11315" r="17349" b="15194"/>
          <a:stretch/>
        </p:blipFill>
        <p:spPr>
          <a:xfrm>
            <a:off x="348731" y="1391290"/>
            <a:ext cx="8471741" cy="477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202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Barreiro - Araxá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9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Informações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5292080" y="1391290"/>
            <a:ext cx="36724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400" b="1" dirty="0">
                <a:latin typeface="Calibri" panose="020F0502020204030204" pitchFamily="34" charset="0"/>
                <a:ea typeface="Times New Roman" panose="02020603050405020304" pitchFamily="18" charset="0"/>
              </a:rPr>
              <a:t>Denominação do Imóvel: </a:t>
            </a:r>
            <a:r>
              <a:rPr lang="pt-BR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BARREIRO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400" b="1" dirty="0">
                <a:latin typeface="Calibri" panose="020F0502020204030204" pitchFamily="34" charset="0"/>
                <a:ea typeface="Times New Roman" panose="02020603050405020304" pitchFamily="18" charset="0"/>
              </a:rPr>
              <a:t>Tipo de Imóvel: </a:t>
            </a:r>
            <a:r>
              <a:rPr lang="pt-BR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Urbano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400" b="1" dirty="0">
                <a:latin typeface="Calibri" panose="020F0502020204030204" pitchFamily="34" charset="0"/>
                <a:ea typeface="Times New Roman" panose="02020603050405020304" pitchFamily="18" charset="0"/>
              </a:rPr>
              <a:t>Matrícula: </a:t>
            </a:r>
            <a:r>
              <a:rPr lang="pt-BR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31.117 LIV. 2 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400" b="1" dirty="0">
                <a:latin typeface="Calibri" panose="020F0502020204030204" pitchFamily="34" charset="0"/>
                <a:ea typeface="Times New Roman" panose="02020603050405020304" pitchFamily="18" charset="0"/>
              </a:rPr>
              <a:t>Endereço do Imóvel: </a:t>
            </a:r>
            <a:r>
              <a:rPr lang="pt-BR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Rua Águas do Araxá, s/n, Barreiro – Araxá / MG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400" b="1" dirty="0">
                <a:latin typeface="Calibri" panose="020F0502020204030204" pitchFamily="34" charset="0"/>
                <a:ea typeface="Times New Roman" panose="02020603050405020304" pitchFamily="18" charset="0"/>
              </a:rPr>
              <a:t>Valor do Imóvel: </a:t>
            </a:r>
            <a:r>
              <a:rPr lang="pt-BR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R$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400" b="1" dirty="0">
                <a:latin typeface="Calibri" panose="020F0502020204030204" pitchFamily="34" charset="0"/>
                <a:ea typeface="Times New Roman" panose="02020603050405020304" pitchFamily="18" charset="0"/>
              </a:rPr>
              <a:t>Área Total: </a:t>
            </a:r>
            <a:r>
              <a:rPr lang="pt-BR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1.258.853,88 m²</a:t>
            </a:r>
          </a:p>
          <a:p>
            <a:pPr lvl="0">
              <a:spcAft>
                <a:spcPts val="0"/>
              </a:spcAft>
            </a:pPr>
            <a:endParaRPr lang="pt-BR" sz="1400" b="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l="25439" t="6529" r="18758" b="7296"/>
          <a:stretch/>
        </p:blipFill>
        <p:spPr>
          <a:xfrm>
            <a:off x="251520" y="1412776"/>
            <a:ext cx="489654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0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10416</TotalTime>
  <Words>640</Words>
  <Application>Microsoft Office PowerPoint</Application>
  <PresentationFormat>Apresentação na tela (4:3)</PresentationFormat>
  <Paragraphs>111</Paragraphs>
  <Slides>14</Slides>
  <Notes>13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2" baseType="lpstr">
      <vt:lpstr>Aharoni</vt:lpstr>
      <vt:lpstr>Arial</vt:lpstr>
      <vt:lpstr>Arial Black</vt:lpstr>
      <vt:lpstr>Calibri</vt:lpstr>
      <vt:lpstr>Gill Sans MT</vt:lpstr>
      <vt:lpstr>Symbol</vt:lpstr>
      <vt:lpstr>Wingdings</vt:lpstr>
      <vt:lpstr>Tema do Office</vt:lpstr>
      <vt:lpstr>Apresentação do PowerPoint</vt:lpstr>
      <vt:lpstr>Temas</vt:lpstr>
      <vt:lpstr>Barreiro - Araxá</vt:lpstr>
      <vt:lpstr>Barreiro - Araxá</vt:lpstr>
      <vt:lpstr>Barreiro - Araxá</vt:lpstr>
      <vt:lpstr>Barreiro - Araxá</vt:lpstr>
      <vt:lpstr>Barreiro - Araxá</vt:lpstr>
      <vt:lpstr>Barreiro - Araxá</vt:lpstr>
      <vt:lpstr>Barreiro - Araxá</vt:lpstr>
      <vt:lpstr>Barreiro - Araxá</vt:lpstr>
      <vt:lpstr>Barreiro - Araxá</vt:lpstr>
      <vt:lpstr>Barreiro - Araxá</vt:lpstr>
      <vt:lpstr>Barreiro - Araxá</vt:lpstr>
      <vt:lpstr>Barreiro - Araxá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Guilherme Bernard Valadares Lobato</dc:creator>
  <cp:lastModifiedBy>Karina Carvalho Bachiega</cp:lastModifiedBy>
  <cp:revision>541</cp:revision>
  <cp:lastPrinted>2019-09-04T14:09:07Z</cp:lastPrinted>
  <dcterms:created xsi:type="dcterms:W3CDTF">2015-01-02T13:07:52Z</dcterms:created>
  <dcterms:modified xsi:type="dcterms:W3CDTF">2023-09-19T17:09:39Z</dcterms:modified>
</cp:coreProperties>
</file>