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06" r:id="rId2"/>
    <p:sldId id="340" r:id="rId3"/>
    <p:sldId id="341" r:id="rId4"/>
    <p:sldId id="354" r:id="rId5"/>
    <p:sldId id="349" r:id="rId6"/>
    <p:sldId id="348" r:id="rId7"/>
    <p:sldId id="353" r:id="rId8"/>
    <p:sldId id="352" r:id="rId9"/>
    <p:sldId id="257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utura Std Book" panose="020B0802020204020204" charset="0"/>
      <p:bold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len Silva de Almeida" initials="SSdA" lastIdx="1" clrIdx="0">
    <p:extLst>
      <p:ext uri="{19B8F6BF-5375-455C-9EA6-DF929625EA0E}">
        <p15:presenceInfo xmlns:p15="http://schemas.microsoft.com/office/powerpoint/2012/main" userId="S::suellenalmeida@codemge.com.br::08d72a9b-3175-4c0a-96c0-3c97589c9fba" providerId="AD"/>
      </p:ext>
    </p:extLst>
  </p:cmAuthor>
  <p:cmAuthor id="2" name="Lívia Maurizi Mendonça Passos" initials="LMMP" lastIdx="3" clrIdx="1">
    <p:extLst>
      <p:ext uri="{19B8F6BF-5375-455C-9EA6-DF929625EA0E}">
        <p15:presenceInfo xmlns:p15="http://schemas.microsoft.com/office/powerpoint/2012/main" userId="S::LiviaPassos@codemge.com.br::957547cc-07af-4de5-9bdb-946c66516b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B929B"/>
    <a:srgbClr val="D81A22"/>
    <a:srgbClr val="009999"/>
    <a:srgbClr val="FF9900"/>
    <a:srgbClr val="101113"/>
    <a:srgbClr val="D8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novais\Desktop\Gr&#225;ficos%20Teaser%20GEP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novais\Desktop\Gr&#225;ficos%20Teaser%20GEP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novais\Desktop\Gr&#225;ficos%20Teaser%20GEP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Thermas!$C$3</c:f>
              <c:strCache>
                <c:ptCount val="1"/>
                <c:pt idx="0">
                  <c:v>Receita Geral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Thermas!$G$2:$I$2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Thermas!$G$3:$I$3</c:f>
              <c:numCache>
                <c:formatCode>#,##0_);[Red]\(#,##0\)</c:formatCode>
                <c:ptCount val="3"/>
                <c:pt idx="0">
                  <c:v>901981.22999999986</c:v>
                </c:pt>
                <c:pt idx="1">
                  <c:v>1191629.75</c:v>
                </c:pt>
                <c:pt idx="2">
                  <c:v>732908.79999999993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9-497C-B311-FB86EDC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430324074074073E-2"/>
                  <c:y val="4.415011037527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89-497C-B311-FB86EDC063D6}"/>
                </c:ext>
              </c:extLst>
            </c:dLbl>
            <c:dLbl>
              <c:idx val="1"/>
              <c:layout>
                <c:manualLayout>
                  <c:x val="-4.9985879629629734E-2"/>
                  <c:y val="8.388520971302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89-497C-B311-FB86EDC063D6}"/>
                </c:ext>
              </c:extLst>
            </c:dLbl>
            <c:dLbl>
              <c:idx val="2"/>
              <c:layout>
                <c:manualLayout>
                  <c:x val="-5.5865509259259261E-2"/>
                  <c:y val="4.415011037527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9-497C-B311-FB86EDC06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Thermas!$F$29:$H$29</c:f>
              <c:numCache>
                <c:formatCode>0%</c:formatCode>
                <c:ptCount val="3"/>
                <c:pt idx="0">
                  <c:v>0</c:v>
                </c:pt>
                <c:pt idx="1">
                  <c:v>0.32112477551223562</c:v>
                </c:pt>
                <c:pt idx="2">
                  <c:v>-0.38495258279679578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89-497C-B311-FB86EDC0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Thermas!$C$4</c:f>
              <c:strCache>
                <c:ptCount val="1"/>
                <c:pt idx="0">
                  <c:v>Despesas Gerais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Thermas!$G$2:$I$2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Thermas!$G$4:$I$4</c:f>
              <c:numCache>
                <c:formatCode>#,##0_);[Red]\(#,##0\)</c:formatCode>
                <c:ptCount val="3"/>
                <c:pt idx="0">
                  <c:v>4259895.99</c:v>
                </c:pt>
                <c:pt idx="1">
                  <c:v>4823903.46</c:v>
                </c:pt>
                <c:pt idx="2">
                  <c:v>4048070.13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D-41F7-BF7D-2631FAC75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972848064702482E-2"/>
                  <c:y val="6.181015452538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D-41F7-BF7D-2631FAC75CA4}"/>
                </c:ext>
              </c:extLst>
            </c:dLbl>
            <c:dLbl>
              <c:idx val="1"/>
              <c:layout>
                <c:manualLayout>
                  <c:x val="-5.1671990740740741E-2"/>
                  <c:y val="9.271523178807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5D-41F7-BF7D-2631FAC75CA4}"/>
                </c:ext>
              </c:extLst>
            </c:dLbl>
            <c:dLbl>
              <c:idx val="2"/>
              <c:layout>
                <c:manualLayout>
                  <c:x val="-4.7474074074074182E-2"/>
                  <c:y val="-0.11479028697571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D-41F7-BF7D-2631FAC75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Thermas!$F$32:$H$32</c:f>
              <c:numCache>
                <c:formatCode>0%</c:formatCode>
                <c:ptCount val="3"/>
                <c:pt idx="0">
                  <c:v>0</c:v>
                </c:pt>
                <c:pt idx="1">
                  <c:v>0.13239935231376382</c:v>
                </c:pt>
                <c:pt idx="2">
                  <c:v>-0.16083102334722099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5D-41F7-BF7D-2631FAC75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3000000000000000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Resultado Líquido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626760738083543"/>
          <c:y val="0.13284768211920531"/>
          <c:w val="0.83600712481828243"/>
          <c:h val="0.7876821192052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Thermas!$C$5</c:f>
              <c:strCache>
                <c:ptCount val="1"/>
                <c:pt idx="0">
                  <c:v>Resultado Líquido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Thermas!$G$2:$I$2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Thermas!$G$5:$I$5</c:f>
              <c:numCache>
                <c:formatCode>#,##0_ ;\-#,##0\ </c:formatCode>
                <c:ptCount val="3"/>
                <c:pt idx="0">
                  <c:v>-3357914.7600000002</c:v>
                </c:pt>
                <c:pt idx="1">
                  <c:v>-3632273.71</c:v>
                </c:pt>
                <c:pt idx="2">
                  <c:v>-3315161.33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A-49A9-AB6D-104038776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8D8A-478A-4695-9906-BA268BE0F37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B439-0258-4C19-A682-9AA6745E5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62F825-A79D-4C2B-89D0-9D31B06C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1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9220-E710-4DF3-A88A-E8DF1D1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9EAEF-A6A4-4AFE-AF7F-5DA586A6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9C355-033B-40E5-811C-8B8AB9FF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F4386-480D-4432-AAD2-B85C87A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42ED2-4A8C-46E8-843B-606336D4FA7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0F535-4891-4EE6-A385-288927FA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1FE46-2164-4CCC-A894-6FCB9D7D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CC341-2AC8-4B27-B2CD-4ED2537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4146F-3EC4-4511-9D69-5B04F157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3452C-8CDB-444F-A82D-47E1E879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F574F-168E-4D32-BCAB-6B1A42883718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B305-4BAC-43EF-9030-40B721FD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ABBB5-2830-40B0-B987-7EED83A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462CF5-24DE-4C5C-9C52-E11ACC40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FD858-074C-46DF-A5BC-C6A423DD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42D0-7601-4BD2-B895-4B6C3306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EDF8-CC41-47DF-8C2E-23FDC6A69D63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4C987-5107-4AAA-B3F8-B7C29984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44364-775C-4CF4-89B6-AD9ADBD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8A12748-DEE0-4014-A9A6-07DFE1E9A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D104A73-BF48-4BCE-8358-554EC063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8792EC-0702-4D3D-87A2-3F9837B7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F6867C-9D80-4A13-B802-4B88FDDF1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A27127FC-2EC8-43BB-AD3E-78330858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DDC6-6F40-45BD-85BF-F81C26E3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678A-69C5-4CAD-AF9C-CD18723C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01045-BE4B-42D2-8109-E0AA910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9C0E9-5441-4BED-AB1D-F0AF173E8BCA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1F8D-2A06-4247-B5C5-4F2479E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B4F21-3D2A-493E-B10C-E87A6BF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B68AA6CA-C40C-4DA8-82FC-540A67A9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9736" y="2327158"/>
            <a:ext cx="429226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buNone/>
              <a:defRPr lang="pt-BR" sz="3600" b="1" kern="1200" dirty="0">
                <a:solidFill>
                  <a:srgbClr val="D81A22"/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8CF0A-7E0E-4353-9B0B-8DD49950E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517961"/>
            <a:ext cx="2536369" cy="696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E022AC-DA2E-42EC-9499-8D582D709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636808"/>
            <a:ext cx="2538000" cy="66275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3B5C32-61D9-4F0B-ADFD-648ED38AC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9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8AF1-442A-4DAA-8847-663027EB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73CA-F0DC-47B5-A865-7E495A31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54FCF-DF82-42E1-A64C-D959FDF4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5D8FA-EFAF-4E07-964E-26F926AC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E9314-380E-4BAE-9118-3730F5F12E9F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3D557F-E251-48D3-A2F1-2D13741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1E35C-8979-4B35-9EC1-6C5320FF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D8DC8-EA77-4FEF-B603-007C2A4E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6776-EDF9-4FC4-95D7-960BEB1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F1B3E5-0E62-4E27-9B59-1EE64AFE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115ACE-98D8-423E-AE5D-3DD6A444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AEE1EE-061C-4BDB-8095-F9C25AA9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DC28C-2738-49B6-AA27-9B27C3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D345-4517-4BC7-867C-AA48AAFA4A9F}" type="datetime1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BA8E51-26CA-423D-BB04-A938654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ED064-5F33-45F9-B2B0-11AFE2A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37DA2F30-1935-491F-98EB-6251E93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DF4F-1090-4EF7-9FE3-88E41A3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54726-D014-4876-8E45-D3A96BF6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4AEB28-038E-4C17-9275-3995F88C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C7BB5-D9ED-4908-863F-592933C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349A4-03F3-44E5-9B4D-0FB5510C0F4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4E5411-0902-4E82-A53D-BDB1DFF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FBF9B-5034-4A06-BDE6-F0D3104E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2802C3-0F11-4B27-A424-9204784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49223-216F-4BDA-B2CD-5000D2D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9857E-5AE3-4640-AF8B-32F55B64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768-1EFA-4E66-A73D-E329B9AAE89F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E7D94-DFD8-4188-8A4A-E6CC444D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0447-0B58-492C-8261-5C6FAF15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530BB11-E0B8-42D0-B9B4-AB290DAE46C8}"/>
              </a:ext>
            </a:extLst>
          </p:cNvPr>
          <p:cNvSpPr txBox="1"/>
          <p:nvPr/>
        </p:nvSpPr>
        <p:spPr>
          <a:xfrm>
            <a:off x="8145710" y="989901"/>
            <a:ext cx="396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solidFill>
                  <a:srgbClr val="D81A22"/>
                </a:solidFill>
                <a:latin typeface="Futura Std Book" panose="020B0802020204020204" pitchFamily="34" charset="0"/>
              </a:rPr>
              <a:t>THERMAS ANTÔNIO CARLOS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BEM-ESTAR, SAÚDE, ESTÉTICA E BELEZA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Futura Std Book" panose="020B0802020204020204" pitchFamily="34" charset="0"/>
                <a:cs typeface="Calibri" panose="020F0502020204030204" pitchFamily="34" charset="0"/>
              </a:rPr>
              <a:t>Novembro 2021</a:t>
            </a:r>
          </a:p>
        </p:txBody>
      </p:sp>
    </p:spTree>
    <p:extLst>
      <p:ext uri="{BB962C8B-B14F-4D97-AF65-F5344CB8AC3E}">
        <p14:creationId xmlns:p14="http://schemas.microsoft.com/office/powerpoint/2010/main" val="4023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Resumo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515248" y="1677783"/>
            <a:ext cx="1135517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 fontAlgn="base">
              <a:spcAft>
                <a:spcPts val="1000"/>
              </a:spcAft>
              <a:buFont typeface="Arial" panose="020B0604020202020204" pitchFamily="34" charset="0"/>
              <a:buChar char="•"/>
              <a:defRPr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spcAft>
                <a:spcPts val="1500"/>
              </a:spcAft>
            </a:pPr>
            <a:r>
              <a:rPr lang="pt-BR" dirty="0"/>
              <a:t>Empreendimento localizado na região sul do estado de Minas Gerais, as Thermas Antônio Carlos foram inauguradas em 1931, em Poços de Caldas/MG, como o primeiro estabelecimento termal do Brasil. </a:t>
            </a:r>
          </a:p>
          <a:p>
            <a:pPr>
              <a:spcAft>
                <a:spcPts val="1500"/>
              </a:spcAft>
            </a:pPr>
            <a:r>
              <a:rPr lang="pt-BR" dirty="0"/>
              <a:t>Projetado pelo arquiteto Eduardo Pederneiras e inaugurado em 31 de março de 1931, o edifício possui uma arquitetura que reflete o gosto eclético, com predominância de elementos decorativos do repertório neoclássico.</a:t>
            </a:r>
          </a:p>
          <a:p>
            <a:pPr>
              <a:spcAft>
                <a:spcPts val="1500"/>
              </a:spcAft>
            </a:pPr>
            <a:r>
              <a:rPr lang="pt-BR" dirty="0"/>
              <a:t>Apresenta partido hexagonal, com dois níveis principais, o pavimento térreo que conta com o hall principal, as hidrologias, piscina e a casa de chá e o pavimento superior onde se organiza a duchas, saunas, museu e mecanoterapia com aparelhos importados da Alemanha no final da década de 20.</a:t>
            </a:r>
          </a:p>
          <a:p>
            <a:pPr>
              <a:spcAft>
                <a:spcPts val="1500"/>
              </a:spcAft>
            </a:pPr>
            <a:r>
              <a:rPr lang="pt-BR" dirty="0"/>
              <a:t>O Governo de Minas Gerais, por meio da </a:t>
            </a:r>
            <a:r>
              <a:rPr lang="pt-BR" dirty="0" err="1"/>
              <a:t>Codemge</a:t>
            </a:r>
            <a:r>
              <a:rPr lang="pt-BR" dirty="0"/>
              <a:t>, passou a gerir as Thermas Antônio Carlos em 15 de janeiro de 2018. O empreendimento vinha sendo administrado pelo Município de Poços de Caldas desde janeiro de 1990.</a:t>
            </a:r>
          </a:p>
          <a:p>
            <a:pPr>
              <a:spcAft>
                <a:spcPts val="1500"/>
              </a:spcAft>
            </a:pPr>
            <a:r>
              <a:rPr lang="pt-BR" dirty="0"/>
              <a:t>Atualmente é explorado como um spa termal e oferece tratamentos de </a:t>
            </a:r>
            <a:r>
              <a:rPr lang="pt-BR" dirty="0">
                <a:solidFill>
                  <a:schemeClr val="tx1"/>
                </a:solidFill>
              </a:rPr>
              <a:t>bem-estar, saúde, estética e beleza</a:t>
            </a:r>
            <a:r>
              <a:rPr lang="pt-BR" dirty="0"/>
              <a:t>, com o diferencial das águas sulfurosas quem nascem naturalmente quentes.  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8CDEDB-E308-4869-86C5-169B312F5FC2}"/>
              </a:ext>
            </a:extLst>
          </p:cNvPr>
          <p:cNvSpPr txBox="1"/>
          <p:nvPr/>
        </p:nvSpPr>
        <p:spPr>
          <a:xfrm>
            <a:off x="328135" y="1424830"/>
            <a:ext cx="584834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 fontAlgn="base">
              <a:spcAft>
                <a:spcPts val="1500"/>
              </a:spcAft>
              <a:buFont typeface="Arial" panose="020B0604020202020204" pitchFamily="34" charset="0"/>
              <a:buChar char="•"/>
              <a:defRPr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sz="1700" dirty="0"/>
              <a:t>Prédio histórico em região central de Poços de Caldas, com 7 mil metros quadrados, totalmente restaurado em 2014.</a:t>
            </a:r>
          </a:p>
          <a:p>
            <a:r>
              <a:rPr lang="pt-BR" sz="1700" dirty="0"/>
              <a:t>Localização privilegiada, próxima à grandes centros econômicos e turísticos do estado de Minas Gerais e de São Paulo.</a:t>
            </a:r>
          </a:p>
          <a:p>
            <a:r>
              <a:rPr lang="pt-BR" sz="1700" dirty="0"/>
              <a:t>Apresenta fontes que nascem naturalmente quentes no subsolo a 45°C, chegando a 37°C e  para uso nas banheiras e ofurôs.</a:t>
            </a:r>
          </a:p>
          <a:p>
            <a:r>
              <a:rPr lang="pt-BR" sz="1700" dirty="0"/>
              <a:t>Águas sulfurosas de natureza alcalina, bicabornatada e com predominância de enxofre em sua composição.</a:t>
            </a:r>
          </a:p>
          <a:p>
            <a:r>
              <a:rPr lang="pt-BR" sz="1700" dirty="0"/>
              <a:t>Estrutura física: salas, lojas, auditórios, refeitório, banheiros, piscina, mezanino, vitral, jardim interno com espelho d’água, hidrologias, sala de inalação, museu, sala de mecanoterapia, biblioteca, saunas, duchas, ofurôs, casa de chá, área de serviços e pavimentos técnicos intercalados (facilita a distribuição e manutenção das instalações).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28262CF-28B0-4AF0-8DA2-460B148CA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83" y="1482753"/>
            <a:ext cx="5658002" cy="35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8CDEDB-E308-4869-86C5-169B312F5FC2}"/>
              </a:ext>
            </a:extLst>
          </p:cNvPr>
          <p:cNvSpPr txBox="1"/>
          <p:nvPr/>
        </p:nvSpPr>
        <p:spPr>
          <a:xfrm>
            <a:off x="328135" y="1490932"/>
            <a:ext cx="5848349" cy="48500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 fontAlgn="base">
              <a:spcAft>
                <a:spcPts val="1500"/>
              </a:spcAft>
              <a:buFont typeface="Arial" panose="020B0604020202020204" pitchFamily="34" charset="0"/>
              <a:buChar char="•"/>
              <a:defRPr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indent="0" algn="l">
              <a:spcAft>
                <a:spcPts val="500"/>
              </a:spcAft>
              <a:buNone/>
            </a:pPr>
            <a:r>
              <a:rPr lang="pt-BR" sz="1700" b="1" dirty="0"/>
              <a:t>Equipamentos especiais em perfeito funcionamento: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59 banheiras de hidromassagem;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4 banheiras de imersão;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9 ofurôs em madeira 100% cedro rosa com hidromassagem;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6 duchas circulares, 4 duchas escocesas e 1 ducha Vichy;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2 saunas a vapor e 2 saunas seca;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Sistema de gerador de energia para emergências;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Subestação de energia elétrica;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AVCB (Auto de Vistoria do Corpo de Bombeiros) aprovado;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Sistema de bomba de incêndio;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Equipamentos de mecanoterapia importados da Alemanha no final da década de 20, em funcionamento;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Piscina coberta aquecida e espelho d’água no jardim interno;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Gerador de vapor (caldeira) e boilers.</a:t>
            </a:r>
          </a:p>
          <a:p>
            <a:pPr algn="l">
              <a:spcAft>
                <a:spcPts val="500"/>
              </a:spcAft>
            </a:pPr>
            <a:r>
              <a:rPr lang="pt-BR" sz="1700" dirty="0"/>
              <a:t>2 elevadores e uma plataforma para acessibilidade.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8B30E3B-A043-4F74-B2F3-B733BCB06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383" y="1482753"/>
            <a:ext cx="5672617" cy="35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3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Dados Financeiros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5D3D497-F553-435C-B1F8-5AB3BD548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381611"/>
              </p:ext>
            </p:extLst>
          </p:nvPr>
        </p:nvGraphicFramePr>
        <p:xfrm>
          <a:off x="0" y="1564146"/>
          <a:ext cx="4492334" cy="346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94F64ABB-0E2E-4FFD-9FC8-8CEAB0656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606329"/>
              </p:ext>
            </p:extLst>
          </p:nvPr>
        </p:nvGraphicFramePr>
        <p:xfrm>
          <a:off x="3726007" y="1564146"/>
          <a:ext cx="4492334" cy="346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73B625E7-8AE6-41F2-91B4-194CBF6F2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053281"/>
              </p:ext>
            </p:extLst>
          </p:nvPr>
        </p:nvGraphicFramePr>
        <p:xfrm>
          <a:off x="7452015" y="1564146"/>
          <a:ext cx="4492333" cy="34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461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E9A4BC7D-4CAA-40C9-8C9D-32C37A9AB1E6}"/>
              </a:ext>
            </a:extLst>
          </p:cNvPr>
          <p:cNvSpPr/>
          <p:nvPr/>
        </p:nvSpPr>
        <p:spPr>
          <a:xfrm>
            <a:off x="729377" y="3774675"/>
            <a:ext cx="5286169" cy="203865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2B50FA-EE4F-4BE3-BAB5-C0BD9E3D8220}"/>
              </a:ext>
            </a:extLst>
          </p:cNvPr>
          <p:cNvSpPr/>
          <p:nvPr/>
        </p:nvSpPr>
        <p:spPr>
          <a:xfrm>
            <a:off x="706198" y="1562174"/>
            <a:ext cx="5286169" cy="203865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THERMAS ANTÔNIO CARLOS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F210E8-0A9B-49AC-842D-BECAFDACFB44}"/>
              </a:ext>
            </a:extLst>
          </p:cNvPr>
          <p:cNvSpPr txBox="1"/>
          <p:nvPr/>
        </p:nvSpPr>
        <p:spPr>
          <a:xfrm>
            <a:off x="760321" y="1553493"/>
            <a:ext cx="3298270" cy="2053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Utilização média de 4.100 m³ de água sulfurosa que nascem naturalmente quente no subsolo.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Amplo portifólio com mais de 50 serviços de beleza e estética em parceria com o setor privado.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Disponibilidade de 63 cabines com banheiras.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Atendimento médio de </a:t>
            </a:r>
            <a:r>
              <a:rPr lang="pt-BR" sz="1200" b="1" dirty="0"/>
              <a:t>4000 usuários          por mês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Locação de salas e auditórios.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lvl="1"/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3492B9-F04F-4FA9-8A9D-6ECC3A752C5A}"/>
              </a:ext>
            </a:extLst>
          </p:cNvPr>
          <p:cNvSpPr txBox="1"/>
          <p:nvPr/>
        </p:nvSpPr>
        <p:spPr>
          <a:xfrm>
            <a:off x="6249231" y="3734336"/>
            <a:ext cx="5352219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F556F9-76B6-437D-8F56-6FE9B8D3DE1E}"/>
              </a:ext>
            </a:extLst>
          </p:cNvPr>
          <p:cNvSpPr txBox="1"/>
          <p:nvPr/>
        </p:nvSpPr>
        <p:spPr>
          <a:xfrm>
            <a:off x="6199475" y="1547000"/>
            <a:ext cx="5352219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b="1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8BF9C3F-6C9F-4D70-AFA1-F34B563BC7AB}"/>
              </a:ext>
            </a:extLst>
          </p:cNvPr>
          <p:cNvGrpSpPr/>
          <p:nvPr/>
        </p:nvGrpSpPr>
        <p:grpSpPr>
          <a:xfrm>
            <a:off x="3785483" y="1321624"/>
            <a:ext cx="4688544" cy="4688544"/>
            <a:chOff x="3733727" y="1364754"/>
            <a:chExt cx="4688544" cy="4688544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A9857AD-963A-462B-BDE1-095782DC7C96}"/>
                </a:ext>
              </a:extLst>
            </p:cNvPr>
            <p:cNvSpPr/>
            <p:nvPr/>
          </p:nvSpPr>
          <p:spPr>
            <a:xfrm>
              <a:off x="4120501" y="1615530"/>
              <a:ext cx="4050994" cy="4050994"/>
            </a:xfrm>
            <a:custGeom>
              <a:avLst/>
              <a:gdLst>
                <a:gd name="connsiteX0" fmla="*/ 2025497 w 4050994"/>
                <a:gd name="connsiteY0" fmla="*/ 0 h 4050994"/>
                <a:gd name="connsiteX1" fmla="*/ 4050994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0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0"/>
                  </a:moveTo>
                  <a:cubicBezTo>
                    <a:pt x="3144148" y="0"/>
                    <a:pt x="4050994" y="906846"/>
                    <a:pt x="4050994" y="2025497"/>
                  </a:cubicBezTo>
                  <a:lnTo>
                    <a:pt x="2025497" y="2025497"/>
                  </a:lnTo>
                  <a:lnTo>
                    <a:pt x="2025497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861207" rIns="427171" bIns="212376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PERMISSÃO REMUNERADA E CONCESSÃO ONEROSA</a:t>
              </a: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8EEAD56-E3B2-4290-825D-FAE7745B6A6E}"/>
                </a:ext>
              </a:extLst>
            </p:cNvPr>
            <p:cNvSpPr/>
            <p:nvPr/>
          </p:nvSpPr>
          <p:spPr>
            <a:xfrm>
              <a:off x="4120501" y="1751527"/>
              <a:ext cx="4050994" cy="4050994"/>
            </a:xfrm>
            <a:custGeom>
              <a:avLst/>
              <a:gdLst>
                <a:gd name="connsiteX0" fmla="*/ 4050994 w 4050994"/>
                <a:gd name="connsiteY0" fmla="*/ 2025497 h 4050994"/>
                <a:gd name="connsiteX1" fmla="*/ 2025497 w 4050994"/>
                <a:gd name="connsiteY1" fmla="*/ 4050994 h 4050994"/>
                <a:gd name="connsiteX2" fmla="*/ 2025497 w 4050994"/>
                <a:gd name="connsiteY2" fmla="*/ 2025497 h 4050994"/>
                <a:gd name="connsiteX3" fmla="*/ 4050994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4050994" y="2025497"/>
                  </a:moveTo>
                  <a:cubicBezTo>
                    <a:pt x="4050994" y="3144148"/>
                    <a:pt x="3144148" y="4050994"/>
                    <a:pt x="2025497" y="4050994"/>
                  </a:cubicBezTo>
                  <a:lnTo>
                    <a:pt x="2025497" y="2025497"/>
                  </a:lnTo>
                  <a:lnTo>
                    <a:pt x="4050994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2123767" rIns="427171" bIns="86120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50" b="1" kern="1200" dirty="0">
                <a:solidFill>
                  <a:schemeClr val="tx1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50" b="1" kern="1200" dirty="0">
                <a:solidFill>
                  <a:schemeClr val="tx1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dirty="0">
                  <a:solidFill>
                    <a:srgbClr val="D81A22"/>
                  </a:solidFill>
                </a:rPr>
                <a:t>TURISMO</a:t>
              </a: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BEM-ESTAR</a:t>
              </a: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dirty="0">
                  <a:solidFill>
                    <a:srgbClr val="D81A22"/>
                  </a:solidFill>
                </a:rPr>
                <a:t>ESTÉTICA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87A091E-0B5E-4496-8E36-649EA24E1CF1}"/>
                </a:ext>
              </a:extLst>
            </p:cNvPr>
            <p:cNvSpPr/>
            <p:nvPr/>
          </p:nvSpPr>
          <p:spPr>
            <a:xfrm>
              <a:off x="3984503" y="1751527"/>
              <a:ext cx="4050994" cy="4050994"/>
            </a:xfrm>
            <a:custGeom>
              <a:avLst/>
              <a:gdLst>
                <a:gd name="connsiteX0" fmla="*/ 2025497 w 4050994"/>
                <a:gd name="connsiteY0" fmla="*/ 4050994 h 4050994"/>
                <a:gd name="connsiteX1" fmla="*/ 0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4050994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4050994"/>
                  </a:moveTo>
                  <a:cubicBezTo>
                    <a:pt x="906846" y="4050994"/>
                    <a:pt x="0" y="3144148"/>
                    <a:pt x="0" y="2025497"/>
                  </a:cubicBezTo>
                  <a:lnTo>
                    <a:pt x="2025497" y="2025497"/>
                  </a:lnTo>
                  <a:lnTo>
                    <a:pt x="2025497" y="4050994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2123767" rIns="2171992" bIns="8612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800" b="1" kern="1200" dirty="0">
                <a:solidFill>
                  <a:srgbClr val="D81A22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COMERCIALIZAÇÃO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CE54F30-4CB7-403C-A995-515E830676D4}"/>
                </a:ext>
              </a:extLst>
            </p:cNvPr>
            <p:cNvSpPr/>
            <p:nvPr/>
          </p:nvSpPr>
          <p:spPr>
            <a:xfrm>
              <a:off x="4036807" y="1596623"/>
              <a:ext cx="3998690" cy="4069901"/>
            </a:xfrm>
            <a:custGeom>
              <a:avLst/>
              <a:gdLst>
                <a:gd name="connsiteX0" fmla="*/ 0 w 4050994"/>
                <a:gd name="connsiteY0" fmla="*/ 2025497 h 4050994"/>
                <a:gd name="connsiteX1" fmla="*/ 2025497 w 4050994"/>
                <a:gd name="connsiteY1" fmla="*/ 0 h 4050994"/>
                <a:gd name="connsiteX2" fmla="*/ 2025497 w 4050994"/>
                <a:gd name="connsiteY2" fmla="*/ 2025497 h 4050994"/>
                <a:gd name="connsiteX3" fmla="*/ 0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0" y="2025497"/>
                  </a:moveTo>
                  <a:cubicBezTo>
                    <a:pt x="0" y="906846"/>
                    <a:pt x="906846" y="0"/>
                    <a:pt x="2025497" y="0"/>
                  </a:cubicBezTo>
                  <a:lnTo>
                    <a:pt x="2025497" y="2025497"/>
                  </a:lnTo>
                  <a:lnTo>
                    <a:pt x="0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861207" rIns="2171992" bIns="2123767" numCol="1" spcCol="1270" anchor="ctr" anchorCtr="0">
              <a:noAutofit/>
            </a:bodyPr>
            <a:lstStyle/>
            <a:p>
              <a:pPr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rgbClr val="D81A22"/>
                  </a:solidFill>
                </a:rPr>
                <a:t>RECURSO MINERAL E PROFISSIONAIS ESPECIALIZADOS</a:t>
              </a:r>
              <a:endParaRPr lang="pt-BR" sz="1400" b="1" kern="1200" dirty="0">
                <a:solidFill>
                  <a:schemeClr val="tx1"/>
                </a:solidFill>
              </a:endParaRPr>
            </a:p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b="1" dirty="0">
                <a:solidFill>
                  <a:schemeClr val="tx1"/>
                </a:solidFill>
              </a:endParaRPr>
            </a:p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Seta: Circular 26">
              <a:extLst>
                <a:ext uri="{FF2B5EF4-FFF2-40B4-BE49-F238E27FC236}">
                  <a16:creationId xmlns:a16="http://schemas.microsoft.com/office/drawing/2014/main" id="{62A5DE52-5F26-452A-956E-CBCAA4779A5C}"/>
                </a:ext>
              </a:extLst>
            </p:cNvPr>
            <p:cNvSpPr/>
            <p:nvPr/>
          </p:nvSpPr>
          <p:spPr>
            <a:xfrm>
              <a:off x="3869725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8" name="Seta: Circular 27">
              <a:extLst>
                <a:ext uri="{FF2B5EF4-FFF2-40B4-BE49-F238E27FC236}">
                  <a16:creationId xmlns:a16="http://schemas.microsoft.com/office/drawing/2014/main" id="{5C37FE7D-20A3-490D-99C4-D94C7481FABB}"/>
                </a:ext>
              </a:extLst>
            </p:cNvPr>
            <p:cNvSpPr/>
            <p:nvPr/>
          </p:nvSpPr>
          <p:spPr>
            <a:xfrm>
              <a:off x="3869725" y="1500752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Seta: Circular 28">
              <a:extLst>
                <a:ext uri="{FF2B5EF4-FFF2-40B4-BE49-F238E27FC236}">
                  <a16:creationId xmlns:a16="http://schemas.microsoft.com/office/drawing/2014/main" id="{D1FD24A0-2641-450F-BE52-B339C7EF3426}"/>
                </a:ext>
              </a:extLst>
            </p:cNvPr>
            <p:cNvSpPr/>
            <p:nvPr/>
          </p:nvSpPr>
          <p:spPr>
            <a:xfrm>
              <a:off x="3733727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33" name="Picture 2" descr="revenue Icon 1875475">
            <a:extLst>
              <a:ext uri="{FF2B5EF4-FFF2-40B4-BE49-F238E27FC236}">
                <a16:creationId xmlns:a16="http://schemas.microsoft.com/office/drawing/2014/main" id="{AA9EFB48-50E0-41A4-8861-DDC2EEB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439" y="3787744"/>
            <a:ext cx="53139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DD231A91-7C42-4C44-970F-DA5F13848EA7}"/>
              </a:ext>
            </a:extLst>
          </p:cNvPr>
          <p:cNvSpPr/>
          <p:nvPr/>
        </p:nvSpPr>
        <p:spPr>
          <a:xfrm>
            <a:off x="3913479" y="3423667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A8FF0E7-7735-4A76-A58B-449751D4A914}"/>
              </a:ext>
            </a:extLst>
          </p:cNvPr>
          <p:cNvSpPr/>
          <p:nvPr/>
        </p:nvSpPr>
        <p:spPr>
          <a:xfrm>
            <a:off x="6104439" y="1430138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5AA1126-1346-4636-9293-99384A093F9C}"/>
              </a:ext>
            </a:extLst>
          </p:cNvPr>
          <p:cNvSpPr/>
          <p:nvPr/>
        </p:nvSpPr>
        <p:spPr>
          <a:xfrm>
            <a:off x="8060189" y="3615283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7C6B2F-22C2-4913-808D-F4FD3903290B}"/>
              </a:ext>
            </a:extLst>
          </p:cNvPr>
          <p:cNvSpPr txBox="1"/>
          <p:nvPr/>
        </p:nvSpPr>
        <p:spPr>
          <a:xfrm>
            <a:off x="8231651" y="1559367"/>
            <a:ext cx="33194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Gerenciamento de 23 termos de permissão remunerada de uso: 4 locações e 19 permissão remunerada de prestação de serviços.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Ampliação de 21% das permissões remunerada de uso no últimos dois meses em decorrência do aumento da demanda.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2 locações em avaliação para o próximo mês.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Gerenciamento de 1 contrato de concessão onerosa de uso.</a:t>
            </a:r>
            <a:endParaRPr lang="pt-BR" sz="14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C009443-1EB2-45D9-BED8-797FD19089FA}"/>
              </a:ext>
            </a:extLst>
          </p:cNvPr>
          <p:cNvSpPr txBox="1"/>
          <p:nvPr/>
        </p:nvSpPr>
        <p:spPr>
          <a:xfrm>
            <a:off x="8231651" y="3734336"/>
            <a:ext cx="331946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Hall principal com mais de 200 m², capacidade de receber mais de 100 usuários simultâneos;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63 cabines individuais, capacidade para atendimento simultâneo de 63 clientes para banhos termais em banheiras;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8 ofurôs com capacidade para 4 pessoas, 1 ofurô com capacidade para 12 pessoas;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Piscina com 50m²;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Academia de ginástica (com vestiários) 169m²</a:t>
            </a:r>
            <a:endParaRPr lang="pt-BR" sz="140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DC3BE36-20EE-4C92-B798-0991A0C7E053}"/>
              </a:ext>
            </a:extLst>
          </p:cNvPr>
          <p:cNvSpPr/>
          <p:nvPr/>
        </p:nvSpPr>
        <p:spPr>
          <a:xfrm>
            <a:off x="5778419" y="5596396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D1F0F4-4F3A-49F9-983A-ED82CEDD9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562" y="3133868"/>
            <a:ext cx="951275" cy="4254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2AABB19-7856-438F-9ECF-8268CD4E0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738" y="2939153"/>
            <a:ext cx="629807" cy="62980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380DEAC-0735-4555-BCA0-AF0C5B1BE02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000" y1="47111" x2="28000" y2="47111"/>
                        <a14:foregroundMark x1="25333" y1="38667" x2="25333" y2="38667"/>
                        <a14:foregroundMark x1="33778" y1="37778" x2="33778" y2="37778"/>
                        <a14:foregroundMark x1="67111" y1="36444" x2="67111" y2="36444"/>
                        <a14:foregroundMark x1="70222" y1="54667" x2="70222" y2="54667"/>
                        <a14:foregroundMark x1="28444" y1="68444" x2="28444" y2="68444"/>
                        <a14:foregroundMark x1="39556" y1="64000" x2="39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03" y="3559361"/>
            <a:ext cx="951276" cy="9512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E1047AC4-A530-4A28-8F07-DC33583F85CF}"/>
              </a:ext>
            </a:extLst>
          </p:cNvPr>
          <p:cNvSpPr txBox="1"/>
          <p:nvPr/>
        </p:nvSpPr>
        <p:spPr>
          <a:xfrm>
            <a:off x="739829" y="3748204"/>
            <a:ext cx="3266243" cy="2053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Portifólio com mais de 50 serviços, como banhos termais, duchas, tratamentos faciais como limpeza de pele com peeling de diamante e hidratação com massagem facial, diversos tipos de massagens, shiatsu, acupuntura, barras de </a:t>
            </a:r>
            <a:r>
              <a:rPr lang="pt-BR" sz="1200" dirty="0" err="1"/>
              <a:t>access</a:t>
            </a:r>
            <a:r>
              <a:rPr lang="pt-BR" sz="1200" dirty="0"/>
              <a:t>, spa das sobrancelhas, depilação, manicure e pedicure, serviços de piscina como hidroginástica e natação, academia, </a:t>
            </a:r>
            <a:r>
              <a:rPr lang="pt-BR" sz="1200" dirty="0" err="1"/>
              <a:t>pilates</a:t>
            </a:r>
            <a:r>
              <a:rPr lang="pt-BR" sz="1200" dirty="0"/>
              <a:t>, entre outros. 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Venda média de </a:t>
            </a:r>
            <a:r>
              <a:rPr lang="pt-BR" sz="1200" b="1" dirty="0"/>
              <a:t>50.000 bilhetes por ano.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lvl="1"/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822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A0B0A8E-8985-4D24-81EF-98CCDC8E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107" y="1568567"/>
            <a:ext cx="5502242" cy="41363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EC9E832-AC61-468B-840B-D35B7EA9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64" y="1564880"/>
            <a:ext cx="5518083" cy="414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Fotos das instalações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F5AC577-B95A-4A4B-92E2-5021A54E8B44}"/>
              </a:ext>
            </a:extLst>
          </p:cNvPr>
          <p:cNvGrpSpPr/>
          <p:nvPr/>
        </p:nvGrpSpPr>
        <p:grpSpPr>
          <a:xfrm>
            <a:off x="331540" y="5405386"/>
            <a:ext cx="2905200" cy="307777"/>
            <a:chOff x="2096009" y="908050"/>
            <a:chExt cx="2905200" cy="307777"/>
          </a:xfrm>
          <a:solidFill>
            <a:srgbClr val="006666"/>
          </a:solidFill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BD60D3C-BC6C-4CC0-A95F-179D5D54A690}"/>
                </a:ext>
              </a:extLst>
            </p:cNvPr>
            <p:cNvCxnSpPr/>
            <p:nvPr/>
          </p:nvCxnSpPr>
          <p:spPr>
            <a:xfrm>
              <a:off x="2096009" y="1181100"/>
              <a:ext cx="2905200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43EB739-818F-4870-B64F-91994A55A651}"/>
                </a:ext>
              </a:extLst>
            </p:cNvPr>
            <p:cNvSpPr txBox="1"/>
            <p:nvPr/>
          </p:nvSpPr>
          <p:spPr>
            <a:xfrm>
              <a:off x="2096009" y="908050"/>
              <a:ext cx="2905200" cy="307777"/>
            </a:xfrm>
            <a:prstGeom prst="rect">
              <a:avLst/>
            </a:prstGeom>
            <a:solidFill>
              <a:srgbClr val="0B929B"/>
            </a:solidFill>
          </p:spPr>
          <p:txBody>
            <a:bodyPr wrap="square" lIns="46800" rIns="46800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Jardim Interno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6442107" y="5400084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Hall principal, mezanino e vitral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754EB8F-A761-4FD2-AA23-46A7BC0D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106" y="1574943"/>
            <a:ext cx="5518082" cy="414341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71AAC1D-FC72-4740-8E26-BDFFB8A3E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65" y="1574943"/>
            <a:ext cx="5518082" cy="414015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Fotos de equipamentos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F5AC577-B95A-4A4B-92E2-5021A54E8B44}"/>
              </a:ext>
            </a:extLst>
          </p:cNvPr>
          <p:cNvGrpSpPr/>
          <p:nvPr/>
        </p:nvGrpSpPr>
        <p:grpSpPr>
          <a:xfrm>
            <a:off x="331540" y="5405386"/>
            <a:ext cx="2905200" cy="307777"/>
            <a:chOff x="2096009" y="908050"/>
            <a:chExt cx="2905200" cy="307777"/>
          </a:xfrm>
          <a:solidFill>
            <a:srgbClr val="006666"/>
          </a:solidFill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BD60D3C-BC6C-4CC0-A95F-179D5D54A690}"/>
                </a:ext>
              </a:extLst>
            </p:cNvPr>
            <p:cNvCxnSpPr/>
            <p:nvPr/>
          </p:nvCxnSpPr>
          <p:spPr>
            <a:xfrm>
              <a:off x="2096009" y="1181100"/>
              <a:ext cx="2905200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43EB739-818F-4870-B64F-91994A55A651}"/>
                </a:ext>
              </a:extLst>
            </p:cNvPr>
            <p:cNvSpPr txBox="1"/>
            <p:nvPr/>
          </p:nvSpPr>
          <p:spPr>
            <a:xfrm>
              <a:off x="2096009" y="908050"/>
              <a:ext cx="2905200" cy="307777"/>
            </a:xfrm>
            <a:prstGeom prst="rect">
              <a:avLst/>
            </a:prstGeom>
            <a:solidFill>
              <a:srgbClr val="0B929B"/>
            </a:solidFill>
          </p:spPr>
          <p:txBody>
            <a:bodyPr wrap="square" lIns="46800" rIns="46800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Banheira de Hidromassagem</a:t>
              </a:r>
            </a:p>
          </p:txBody>
        </p: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6442107" y="5400084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Ofurô com hidromassagem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E139198-F1A2-46EE-98C9-B1CF675BB27B}"/>
              </a:ext>
            </a:extLst>
          </p:cNvPr>
          <p:cNvGrpSpPr/>
          <p:nvPr/>
        </p:nvGrpSpPr>
        <p:grpSpPr>
          <a:xfrm>
            <a:off x="0" y="-177800"/>
            <a:ext cx="15117688" cy="7150099"/>
            <a:chOff x="0" y="-177800"/>
            <a:chExt cx="15117688" cy="71500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D196CE2-6E97-4E0F-B5D9-BDC70823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948" y="-177800"/>
              <a:ext cx="12542740" cy="7150099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0212E96-C907-4273-BD95-344BFEB0744F}"/>
                </a:ext>
              </a:extLst>
            </p:cNvPr>
            <p:cNvSpPr/>
            <p:nvPr/>
          </p:nvSpPr>
          <p:spPr>
            <a:xfrm>
              <a:off x="0" y="0"/>
              <a:ext cx="3746500" cy="6858000"/>
            </a:xfrm>
            <a:prstGeom prst="rect">
              <a:avLst/>
            </a:prstGeom>
            <a:solidFill>
              <a:srgbClr val="D81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2A076FC-C62D-46C5-8FE9-E3D7B1A0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18" y="5524259"/>
            <a:ext cx="2592000" cy="10460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A99B2E-240D-4AAE-9D0F-C3CCD1DD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18" y="5424730"/>
            <a:ext cx="2592000" cy="9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71ED62-80B5-4AF9-8E06-224B7C2FE25D}"/>
              </a:ext>
            </a:extLst>
          </p:cNvPr>
          <p:cNvSpPr txBox="1"/>
          <p:nvPr/>
        </p:nvSpPr>
        <p:spPr>
          <a:xfrm>
            <a:off x="1" y="2931123"/>
            <a:ext cx="109854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www.codemge.com.br</a:t>
            </a:r>
          </a:p>
        </p:txBody>
      </p:sp>
    </p:spTree>
    <p:extLst>
      <p:ext uri="{BB962C8B-B14F-4D97-AF65-F5344CB8AC3E}">
        <p14:creationId xmlns:p14="http://schemas.microsoft.com/office/powerpoint/2010/main" val="337111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822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Wingdings</vt:lpstr>
      <vt:lpstr>Futura Std Book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Suellen Silva de Almeida</dc:creator>
  <cp:lastModifiedBy>João Victor Rodrigues Silva</cp:lastModifiedBy>
  <cp:revision>456</cp:revision>
  <cp:lastPrinted>2018-07-04T12:25:03Z</cp:lastPrinted>
  <dcterms:created xsi:type="dcterms:W3CDTF">2017-12-05T19:04:20Z</dcterms:created>
  <dcterms:modified xsi:type="dcterms:W3CDTF">2021-11-05T19:58:06Z</dcterms:modified>
</cp:coreProperties>
</file>