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1"/>
  </p:notesMasterIdLst>
  <p:sldIdLst>
    <p:sldId id="354" r:id="rId2"/>
    <p:sldId id="340" r:id="rId3"/>
    <p:sldId id="359" r:id="rId4"/>
    <p:sldId id="360" r:id="rId5"/>
    <p:sldId id="349" r:id="rId6"/>
    <p:sldId id="348" r:id="rId7"/>
    <p:sldId id="352" r:id="rId8"/>
    <p:sldId id="353" r:id="rId9"/>
    <p:sldId id="257" r:id="rId10"/>
  </p:sldIdLst>
  <p:sldSz cx="12192000" cy="6858000"/>
  <p:notesSz cx="6797675" cy="9926638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Futura Std Book" panose="020B0802020204020204" charset="0"/>
      <p:bold r:id="rId18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ellen Silva de Almeida" initials="SSdA" lastIdx="1" clrIdx="0">
    <p:extLst>
      <p:ext uri="{19B8F6BF-5375-455C-9EA6-DF929625EA0E}">
        <p15:presenceInfo xmlns:p15="http://schemas.microsoft.com/office/powerpoint/2012/main" userId="S::suellenalmeida@codemge.com.br::08d72a9b-3175-4c0a-96c0-3c97589c9fba" providerId="AD"/>
      </p:ext>
    </p:extLst>
  </p:cmAuthor>
  <p:cmAuthor id="2" name="Lívia Maurizi Mendonça Passos" initials="LMMP" lastIdx="3" clrIdx="1">
    <p:extLst>
      <p:ext uri="{19B8F6BF-5375-455C-9EA6-DF929625EA0E}">
        <p15:presenceInfo xmlns:p15="http://schemas.microsoft.com/office/powerpoint/2012/main" userId="S::LiviaPassos@codemge.com.br::957547cc-07af-4de5-9bdb-946c66516b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929B"/>
    <a:srgbClr val="D81A22"/>
    <a:srgbClr val="009999"/>
    <a:srgbClr val="FF9900"/>
    <a:srgbClr val="101113"/>
    <a:srgbClr val="D818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Estilo Médio 3 - Ênfas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03" autoAdjust="0"/>
    <p:restoredTop sz="94660"/>
  </p:normalViewPr>
  <p:slideViewPr>
    <p:cSldViewPr snapToGrid="0">
      <p:cViewPr varScale="1">
        <p:scale>
          <a:sx n="64" d="100"/>
          <a:sy n="64" d="100"/>
        </p:scale>
        <p:origin x="40" y="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runafagundes\AppData\Local\Microsoft\Windows\INetCache\Content.Outlook\M4BI4G7S\Gr&#225;ficos%20Teaser%20GEPR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runafagundes\AppData\Local\Microsoft\Windows\INetCache\Content.Outlook\M4BI4G7S\Gr&#225;ficos%20Teaser%20GEPR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aoSilva\AppData\Local\Microsoft\Windows\INetCache\Content.Outlook\6LLQPEI0\Gr&#225;ficos%20Teaser%20GEPR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Receitas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1413871708942956"/>
          <c:y val="0.15933774834437089"/>
          <c:w val="0.81673977604010572"/>
          <c:h val="0.733826632598077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'Parque das águas'!$C$3</c:f>
              <c:strCache>
                <c:ptCount val="1"/>
                <c:pt idx="0">
                  <c:v>Receita Geral</c:v>
                </c:pt>
              </c:strCache>
            </c:strRef>
          </c:tx>
          <c:spPr>
            <a:solidFill>
              <a:srgbClr val="0B929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'Parque das águas'!$D$2:$I$2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'Parque das águas'!$D$3:$I$3</c:f>
              <c:numCache>
                <c:formatCode>#,##0_);[Red]\(#,##0\)</c:formatCode>
                <c:ptCount val="4"/>
                <c:pt idx="0">
                  <c:v>102211.55999999998</c:v>
                </c:pt>
                <c:pt idx="1">
                  <c:v>428033.45</c:v>
                </c:pt>
                <c:pt idx="2">
                  <c:v>352696.14</c:v>
                </c:pt>
                <c:pt idx="3">
                  <c:v>305273.90000000002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4A-473B-B1E4-5BC83F24BF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6978768"/>
        <c:axId val="576976144"/>
      </c:barChart>
      <c:lineChart>
        <c:grouping val="standard"/>
        <c:varyColors val="0"/>
        <c:ser>
          <c:idx val="1"/>
          <c:order val="1"/>
          <c:tx>
            <c:v>Crescimento percentual</c:v>
          </c:tx>
          <c:spPr>
            <a:ln w="28575" cap="rnd">
              <a:solidFill>
                <a:schemeClr val="bg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2295271049596348E-2"/>
                  <c:y val="4.41501103752759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14A-473B-B1E4-5BC83F24BF67}"/>
                </c:ext>
              </c:extLst>
            </c:dLbl>
            <c:dLbl>
              <c:idx val="1"/>
              <c:layout>
                <c:manualLayout>
                  <c:x val="-4.6136101499423342E-2"/>
                  <c:y val="0.141280353200882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14A-473B-B1E4-5BC83F24BF67}"/>
                </c:ext>
              </c:extLst>
            </c:dLbl>
            <c:dLbl>
              <c:idx val="2"/>
              <c:layout>
                <c:manualLayout>
                  <c:x val="-4.1522491349481057E-2"/>
                  <c:y val="-0.119205298013245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14A-473B-B1E4-5BC83F24BF67}"/>
                </c:ext>
              </c:extLst>
            </c:dLbl>
            <c:dLbl>
              <c:idx val="3"/>
              <c:layout>
                <c:manualLayout>
                  <c:x val="-3.9215686274509803E-2"/>
                  <c:y val="-7.94701986754966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14A-473B-B1E4-5BC83F24BF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'Parque das águas'!$F$2:$I$2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'Parque das águas'!$F$28:$I$28</c:f>
              <c:numCache>
                <c:formatCode>0%</c:formatCode>
                <c:ptCount val="4"/>
                <c:pt idx="0">
                  <c:v>0</c:v>
                </c:pt>
                <c:pt idx="1">
                  <c:v>3.1877205474605814</c:v>
                </c:pt>
                <c:pt idx="2">
                  <c:v>-0.17600799657129598</c:v>
                </c:pt>
                <c:pt idx="3">
                  <c:v>0.13445636235202343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14A-473B-B1E4-5BC83F24BF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7906328"/>
        <c:axId val="487908952"/>
      </c:lineChart>
      <c:catAx>
        <c:axId val="576978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76976144"/>
        <c:crosses val="autoZero"/>
        <c:auto val="1"/>
        <c:lblAlgn val="ctr"/>
        <c:lblOffset val="100"/>
        <c:noMultiLvlLbl val="0"/>
      </c:catAx>
      <c:valAx>
        <c:axId val="576976144"/>
        <c:scaling>
          <c:orientation val="minMax"/>
        </c:scaling>
        <c:delete val="0"/>
        <c:axPos val="l"/>
        <c:numFmt formatCode="#,##0_);[Red]\(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76978768"/>
        <c:crosses val="autoZero"/>
        <c:crossBetween val="between"/>
      </c:valAx>
      <c:valAx>
        <c:axId val="487908952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87906328"/>
        <c:crosses val="max"/>
        <c:crossBetween val="between"/>
      </c:valAx>
      <c:catAx>
        <c:axId val="4879063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879089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Despesas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0554788343764722"/>
          <c:y val="0.18582781456953643"/>
          <c:w val="0.79297251946070846"/>
          <c:h val="0.733826632598077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'Parque das águas'!$C$4</c:f>
              <c:strCache>
                <c:ptCount val="1"/>
                <c:pt idx="0">
                  <c:v>Despesas Gerais</c:v>
                </c:pt>
              </c:strCache>
            </c:strRef>
          </c:tx>
          <c:spPr>
            <a:solidFill>
              <a:srgbClr val="0B929B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0A4-4C3B-A278-7624F0A8E6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'Parque das águas'!$D$2:$I$2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'Parque das águas'!$F$4:$I$4</c:f>
              <c:numCache>
                <c:formatCode>#,##0_);[Red]\(#,##0\)</c:formatCode>
                <c:ptCount val="4"/>
                <c:pt idx="0">
                  <c:v>455922.55</c:v>
                </c:pt>
                <c:pt idx="1">
                  <c:v>2067956.95</c:v>
                </c:pt>
                <c:pt idx="2">
                  <c:v>3759860.79</c:v>
                </c:pt>
                <c:pt idx="3">
                  <c:v>4992873.2300000004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A4-4C3B-A278-7624F0A8E6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6978768"/>
        <c:axId val="576976144"/>
      </c:barChart>
      <c:lineChart>
        <c:grouping val="standard"/>
        <c:varyColors val="0"/>
        <c:ser>
          <c:idx val="1"/>
          <c:order val="1"/>
          <c:tx>
            <c:v>Percentual</c:v>
          </c:tx>
          <c:spPr>
            <a:ln w="28575" cap="rnd">
              <a:solidFill>
                <a:schemeClr val="bg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3304843304843306E-2"/>
                  <c:y val="-2.6490066225165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0A4-4C3B-A278-7624F0A8E6DD}"/>
                </c:ext>
              </c:extLst>
            </c:dLbl>
            <c:dLbl>
              <c:idx val="1"/>
              <c:layout>
                <c:manualLayout>
                  <c:x val="-4.5584045584045586E-2"/>
                  <c:y val="8.83002207505518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0A4-4C3B-A278-7624F0A8E6DD}"/>
                </c:ext>
              </c:extLst>
            </c:dLbl>
            <c:dLbl>
              <c:idx val="2"/>
              <c:layout>
                <c:manualLayout>
                  <c:x val="-3.6467236467236548E-2"/>
                  <c:y val="-7.94701986754966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0A4-4C3B-A278-7624F0A8E6DD}"/>
                </c:ext>
              </c:extLst>
            </c:dLbl>
            <c:dLbl>
              <c:idx val="3"/>
              <c:layout>
                <c:manualLayout>
                  <c:x val="-4.1025641025641026E-2"/>
                  <c:y val="-7.94701986754966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0A4-4C3B-A278-7624F0A8E6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'Parque das águas'!$F$31:$I$31</c:f>
              <c:numCache>
                <c:formatCode>0%</c:formatCode>
                <c:ptCount val="4"/>
                <c:pt idx="0">
                  <c:v>0</c:v>
                </c:pt>
                <c:pt idx="1">
                  <c:v>3.535763694952136</c:v>
                </c:pt>
                <c:pt idx="2">
                  <c:v>0.81815235080208037</c:v>
                </c:pt>
                <c:pt idx="3">
                  <c:v>0.32794098209152056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E0A4-4C3B-A278-7624F0A8E6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6352120"/>
        <c:axId val="487911576"/>
      </c:lineChart>
      <c:catAx>
        <c:axId val="576978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76976144"/>
        <c:crosses val="autoZero"/>
        <c:auto val="1"/>
        <c:lblAlgn val="ctr"/>
        <c:lblOffset val="100"/>
        <c:noMultiLvlLbl val="0"/>
      </c:catAx>
      <c:valAx>
        <c:axId val="576976144"/>
        <c:scaling>
          <c:orientation val="minMax"/>
        </c:scaling>
        <c:delete val="0"/>
        <c:axPos val="l"/>
        <c:numFmt formatCode="#,##0_);[Red]\(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76978768"/>
        <c:crosses val="autoZero"/>
        <c:crossBetween val="between"/>
      </c:valAx>
      <c:valAx>
        <c:axId val="487911576"/>
        <c:scaling>
          <c:orientation val="minMax"/>
          <c:max val="10.7"/>
          <c:min val="0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66352120"/>
        <c:crosses val="max"/>
        <c:crossBetween val="between"/>
      </c:valAx>
      <c:catAx>
        <c:axId val="566352120"/>
        <c:scaling>
          <c:orientation val="minMax"/>
        </c:scaling>
        <c:delete val="1"/>
        <c:axPos val="b"/>
        <c:majorTickMark val="out"/>
        <c:minorTickMark val="none"/>
        <c:tickLblPos val="nextTo"/>
        <c:crossAx val="4879115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Resultado Líquido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3626760738083543"/>
          <c:y val="0.13284768211920531"/>
          <c:w val="0.83600712481828243"/>
          <c:h val="0.787682119205297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'Parque das águas'!$C$5</c:f>
              <c:strCache>
                <c:ptCount val="1"/>
                <c:pt idx="0">
                  <c:v>Resultado Líquido</c:v>
                </c:pt>
              </c:strCache>
            </c:strRef>
          </c:tx>
          <c:spPr>
            <a:solidFill>
              <a:srgbClr val="0B929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'Parque das águas'!$F$2:$I$2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'Parque das águas'!$F$5:$I$5</c:f>
              <c:numCache>
                <c:formatCode>#,##0_ ;\-#,##0\ </c:formatCode>
                <c:ptCount val="4"/>
                <c:pt idx="0">
                  <c:v>-353710.99</c:v>
                </c:pt>
                <c:pt idx="1">
                  <c:v>-1639923.5</c:v>
                </c:pt>
                <c:pt idx="2">
                  <c:v>-3407164.65</c:v>
                </c:pt>
                <c:pt idx="3">
                  <c:v>-4687599.33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E8-4AF9-B651-23DCE811AB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6978768"/>
        <c:axId val="576976144"/>
      </c:barChart>
      <c:lineChart>
        <c:grouping val="standard"/>
        <c:varyColors val="0"/>
        <c:ser>
          <c:idx val="1"/>
          <c:order val="1"/>
          <c:tx>
            <c:v>Percentual</c:v>
          </c:tx>
          <c:spPr>
            <a:ln w="28575" cap="rnd">
              <a:solidFill>
                <a:schemeClr val="bg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7383177570093434E-2"/>
                  <c:y val="-0.214611872146118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8E8-4AF9-B651-23DCE811AB69}"/>
                </c:ext>
              </c:extLst>
            </c:dLbl>
            <c:dLbl>
              <c:idx val="1"/>
              <c:layout>
                <c:manualLayout>
                  <c:x val="-4.4859813084112195E-2"/>
                  <c:y val="-3.19634703196347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8E8-4AF9-B651-23DCE811AB69}"/>
                </c:ext>
              </c:extLst>
            </c:dLbl>
            <c:dLbl>
              <c:idx val="2"/>
              <c:layout>
                <c:manualLayout>
                  <c:x val="-4.2367601246105918E-2"/>
                  <c:y val="3.6529680365296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8E8-4AF9-B651-23DCE811AB69}"/>
                </c:ext>
              </c:extLst>
            </c:dLbl>
            <c:dLbl>
              <c:idx val="3"/>
              <c:layout>
                <c:manualLayout>
                  <c:x val="-3.4890965732087227E-2"/>
                  <c:y val="4.5662100456620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8E8-4AF9-B651-23DCE811AB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'Parque das águas'!$F$2:$I$2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'Parque das águas'!$F$34:$I$34</c:f>
              <c:numCache>
                <c:formatCode>0%</c:formatCode>
                <c:ptCount val="4"/>
                <c:pt idx="0">
                  <c:v>0</c:v>
                </c:pt>
                <c:pt idx="1">
                  <c:v>3.6363374233862511</c:v>
                </c:pt>
                <c:pt idx="2">
                  <c:v>1.0776363348656202</c:v>
                </c:pt>
                <c:pt idx="3">
                  <c:v>0.37580651701114598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8E8-4AF9-B651-23DCE811AB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1604376"/>
        <c:axId val="591604048"/>
      </c:lineChart>
      <c:catAx>
        <c:axId val="576978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76976144"/>
        <c:crosses val="autoZero"/>
        <c:auto val="1"/>
        <c:lblAlgn val="ctr"/>
        <c:lblOffset val="100"/>
        <c:noMultiLvlLbl val="0"/>
      </c:catAx>
      <c:valAx>
        <c:axId val="576976144"/>
        <c:scaling>
          <c:orientation val="minMax"/>
        </c:scaling>
        <c:delete val="0"/>
        <c:axPos val="l"/>
        <c:numFmt formatCode="#,##0_ ;\-#,##0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76978768"/>
        <c:crosses val="autoZero"/>
        <c:crossBetween val="between"/>
      </c:valAx>
      <c:valAx>
        <c:axId val="591604048"/>
        <c:scaling>
          <c:orientation val="minMax"/>
          <c:max val="7"/>
          <c:min val="-16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91604376"/>
        <c:crosses val="max"/>
        <c:crossBetween val="between"/>
      </c:valAx>
      <c:catAx>
        <c:axId val="5916043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916040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C8D8A-478A-4695-9906-BA268BE0F379}" type="datetimeFigureOut">
              <a:rPr lang="pt-BR" smtClean="0"/>
              <a:t>05/11/2021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DAB439-0258-4C19-A682-9AA6745E5B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7650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ço Reservado para Conteúdo 2">
            <a:extLst>
              <a:ext uri="{FF2B5EF4-FFF2-40B4-BE49-F238E27FC236}">
                <a16:creationId xmlns:a16="http://schemas.microsoft.com/office/drawing/2014/main" id="{A1E308B2-A224-42E3-AECD-3170D5674C5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264074" y="1800187"/>
            <a:ext cx="10680275" cy="4351338"/>
          </a:xfrm>
          <a:prstGeom prst="rect">
            <a:avLst/>
          </a:prstGeom>
        </p:spPr>
        <p:txBody>
          <a:bodyPr/>
          <a:lstStyle>
            <a:lvl1pPr marL="342900" indent="-342900" algn="just" defTabSz="914400" rtl="0" eaLnBrk="1" latinLnBrk="0" hangingPunct="1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 lang="pt-B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buFont typeface="Wingdings" panose="05000000000000000000" pitchFamily="2" charset="2"/>
              <a:buChar char="§"/>
              <a:defRPr sz="1400">
                <a:latin typeface="+mn-lt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1400">
                <a:latin typeface="+mn-lt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1400">
                <a:latin typeface="+mn-lt"/>
              </a:defRPr>
            </a:lvl4pPr>
            <a:lvl5pPr marL="2057400" indent="-228600">
              <a:buFont typeface="Wingdings" panose="05000000000000000000" pitchFamily="2" charset="2"/>
              <a:buChar char="§"/>
              <a:defRPr sz="1400">
                <a:latin typeface="+mn-lt"/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6" name="Subtítulo 2">
            <a:extLst>
              <a:ext uri="{FF2B5EF4-FFF2-40B4-BE49-F238E27FC236}">
                <a16:creationId xmlns:a16="http://schemas.microsoft.com/office/drawing/2014/main" id="{6AB1AFDA-FB51-4C0C-9D3E-B9336AB704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0" y="1040090"/>
            <a:ext cx="9144000" cy="8395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pt-BR" sz="3000" b="1" kern="1200" dirty="0">
                <a:solidFill>
                  <a:srgbClr val="D81A2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57300CE-49DC-4CAD-BD78-33F9028CDF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550" y="154947"/>
            <a:ext cx="11353800" cy="1325563"/>
          </a:xfrm>
          <a:prstGeom prst="rect">
            <a:avLst/>
          </a:prstGeom>
        </p:spPr>
        <p:txBody>
          <a:bodyPr>
            <a:normAutofit/>
          </a:bodyPr>
          <a:lstStyle>
            <a:lvl1pPr marL="0" algn="l" defTabSz="914400" rtl="0" eaLnBrk="1" latinLnBrk="0" hangingPunct="1">
              <a:defRPr lang="pt-BR" sz="4000" b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Std Book" panose="020B0802020204020204" pitchFamily="34" charset="0"/>
                <a:ea typeface="+mn-ea"/>
                <a:cs typeface="+mn-cs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9BCB20AB-FC74-45ED-829E-4A0522BBE9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050" y="6318334"/>
            <a:ext cx="11620500" cy="539666"/>
          </a:xfrm>
          <a:prstGeom prst="rect">
            <a:avLst/>
          </a:prstGeom>
        </p:spPr>
      </p:pic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2B62F825-A79D-4C2B-89D0-9D31B06C9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1149" y="640560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fld id="{78FC1645-38B0-45AD-8147-25D4FBE06C72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83135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0D9220-E710-4DF3-A88A-E8DF1D16D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A99EAEF-A6A4-4AFE-AF7F-5DA586A69C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B59C355-033B-40E5-811C-8B8AB9FF71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61F4386-480D-4432-AAD2-B85C87AC56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A42ED2-4A8C-46E8-843B-606336D4FA70}" type="datetime1">
              <a:rPr lang="pt-BR" smtClean="0"/>
              <a:t>05/11/2021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E50F535-4891-4EE6-A385-288927FAE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FA1FE46-2164-4CCC-A894-6FCB9D7D6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FC1645-38B0-45AD-8147-25D4FBE06C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8829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BCC341-2AC8-4B27-B2CD-4ED253729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174146F-3EC4-4511-9D69-5B04F157F2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03452C-8CDB-444F-A82D-47E1E87941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6F574F-168E-4D32-BCAB-6B1A42883718}" type="datetime1">
              <a:rPr lang="pt-BR" smtClean="0"/>
              <a:t>05/11/2021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22B305-4BAC-43EF-9030-40B721FDB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FCABBB5-2830-40B0-B987-7EED83A72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FC1645-38B0-45AD-8147-25D4FBE06C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3167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0462CF5-24DE-4C5C-9C52-E11ACC4012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FCFD858-074C-46DF-A5BC-C6A423DD25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78742D0-7601-4BD2-B895-4B6C330639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6FEDF8-CC41-47DF-8C2E-23FDC6A69D63}" type="datetime1">
              <a:rPr lang="pt-BR" smtClean="0"/>
              <a:t>05/11/2021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044C987-5107-4AAA-B3F8-B7C299849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8644364-775C-4CF4-89B6-AD9ADBDEF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FC1645-38B0-45AD-8147-25D4FBE06C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936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id="{D8A12748-DEE0-4014-A9A6-07DFE1E9A92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264074" y="1800187"/>
            <a:ext cx="10680275" cy="4351338"/>
          </a:xfrm>
          <a:prstGeom prst="rect">
            <a:avLst/>
          </a:prstGeom>
        </p:spPr>
        <p:txBody>
          <a:bodyPr/>
          <a:lstStyle>
            <a:lvl1pPr marL="342900" indent="-342900" algn="just" defTabSz="914400" rtl="0" eaLnBrk="1" latinLnBrk="0" hangingPunct="1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 lang="pt-B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buFont typeface="Wingdings" panose="05000000000000000000" pitchFamily="2" charset="2"/>
              <a:buChar char="§"/>
              <a:defRPr sz="1400">
                <a:latin typeface="+mn-lt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1400">
                <a:latin typeface="+mn-lt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1400">
                <a:latin typeface="+mn-lt"/>
              </a:defRPr>
            </a:lvl4pPr>
            <a:lvl5pPr marL="2057400" indent="-228600">
              <a:buFont typeface="Wingdings" panose="05000000000000000000" pitchFamily="2" charset="2"/>
              <a:buChar char="§"/>
              <a:defRPr sz="1400">
                <a:latin typeface="+mn-lt"/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2" name="Subtítulo 2">
            <a:extLst>
              <a:ext uri="{FF2B5EF4-FFF2-40B4-BE49-F238E27FC236}">
                <a16:creationId xmlns:a16="http://schemas.microsoft.com/office/drawing/2014/main" id="{FD104A73-BF48-4BCE-8358-554EC06341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0" y="1040090"/>
            <a:ext cx="9144000" cy="8395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pt-BR" sz="3000" b="1" kern="1200" dirty="0">
                <a:solidFill>
                  <a:srgbClr val="D81A2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B38792EC-0702-4D3D-87A2-3F9837B7C9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550" y="154947"/>
            <a:ext cx="11353800" cy="1325563"/>
          </a:xfrm>
          <a:prstGeom prst="rect">
            <a:avLst/>
          </a:prstGeom>
        </p:spPr>
        <p:txBody>
          <a:bodyPr>
            <a:normAutofit/>
          </a:bodyPr>
          <a:lstStyle>
            <a:lvl1pPr marL="0" algn="l" defTabSz="914400" rtl="0" eaLnBrk="1" latinLnBrk="0" hangingPunct="1">
              <a:defRPr lang="pt-BR" sz="4000" b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Std Book" panose="020B0802020204020204" pitchFamily="34" charset="0"/>
                <a:ea typeface="+mn-ea"/>
                <a:cs typeface="+mn-cs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C4F6867C-9D80-4A13-B802-4B88FDDF18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050" y="6318334"/>
            <a:ext cx="11620500" cy="539666"/>
          </a:xfrm>
          <a:prstGeom prst="rect">
            <a:avLst/>
          </a:prstGeom>
        </p:spPr>
      </p:pic>
      <p:sp>
        <p:nvSpPr>
          <p:cNvPr id="16" name="Espaço Reservado para Número de Slide 5">
            <a:extLst>
              <a:ext uri="{FF2B5EF4-FFF2-40B4-BE49-F238E27FC236}">
                <a16:creationId xmlns:a16="http://schemas.microsoft.com/office/drawing/2014/main" id="{A27127FC-2EC8-43BB-AD3E-783308587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1149" y="640560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fld id="{78FC1645-38B0-45AD-8147-25D4FBE06C72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5583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EADDC6-6F40-45BD-85BF-F81C26E3C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563678A-69C5-4CAD-AF9C-CD18723C4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7C01045-BE4B-42D2-8109-E0AA910BE0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9C0E9-5441-4BED-AB1D-F0AF173E8BCA}" type="datetime1">
              <a:rPr lang="pt-BR" smtClean="0"/>
              <a:t>05/11/2021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6A31F8D-2A06-4247-B5C5-4F2479E07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6AB4F21-3D2A-493E-B10C-E87A6BF8B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FC1645-38B0-45AD-8147-25D4FBE06C7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32896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AC8413A6-FFB1-480B-9452-C5FD83EB67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5276" y="0"/>
            <a:ext cx="7410091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221D47C0-33BB-4027-9226-576CB9FAF2B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99736" y="-60442"/>
            <a:ext cx="52451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algn="just" defTabSz="914400" rtl="0" eaLnBrk="1" latinLnBrk="0" hangingPunct="1">
              <a:lnSpc>
                <a:spcPct val="90000"/>
              </a:lnSpc>
              <a:defRPr lang="pt-BR" sz="3600" b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Std Book" panose="020B0802020204020204" pitchFamily="34" charset="0"/>
                <a:ea typeface="+mn-ea"/>
                <a:cs typeface="+mn-cs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B68AA6CA-C40C-4DA8-82FC-540A67A9266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899736" y="2327158"/>
            <a:ext cx="4292264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buNone/>
              <a:defRPr lang="pt-BR" sz="3600" b="1" kern="1200" dirty="0">
                <a:solidFill>
                  <a:srgbClr val="D81A22"/>
                </a:solidFill>
                <a:latin typeface="Futura Std Book" panose="020B0802020204020204" pitchFamily="34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6238CF0A-7E0E-4353-9B0B-8DD49950E6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45600" y="5850470"/>
            <a:ext cx="2536369" cy="696556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15E022AC-DA2E-42EC-9499-8D582D709BF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3969" y="4969317"/>
            <a:ext cx="2538000" cy="66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945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BA8AF1-442A-4DAA-8847-663027EBB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D1273CA-F0DC-47B5-A865-7E495A3173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DD54FCF-DF82-42E1-A64C-D959FDF46A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E05D8FA-EFAF-4E07-964E-26F926AC3D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4E9314-380E-4BAE-9118-3730F5F12E9F}" type="datetime1">
              <a:rPr lang="pt-BR" smtClean="0"/>
              <a:t>05/11/2021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C3D557F-E251-48D3-A2F1-2D137413B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F81E35C-8979-4B35-9EC1-6C5320FF2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FC1645-38B0-45AD-8147-25D4FBE06C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0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AD8DC8-EA77-4FEF-B603-007C2A4E4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A0F6776-EDF9-4FC4-95D7-960BEB139D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4F1B3E5-0E62-4E27-9B59-1EE64AFE40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E115ACE-98D8-423E-AE5D-3DD6A444E6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DAEE1EE-061C-4BDB-8095-F9C25AA922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8BDC28C-2738-49B6-AA27-9B27C32F06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6D345-4517-4BC7-867C-AA48AAFA4A9F}" type="datetime1">
              <a:rPr lang="pt-BR" smtClean="0"/>
              <a:t>05/11/2021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CBA8E51-26CA-423D-BB04-A938654FB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42ED064-5F33-45F9-B2B0-11AFE2AA7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FC1645-38B0-45AD-8147-25D4FBE06C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2523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ço Reservado para Conteúdo 2">
            <a:extLst>
              <a:ext uri="{FF2B5EF4-FFF2-40B4-BE49-F238E27FC236}">
                <a16:creationId xmlns:a16="http://schemas.microsoft.com/office/drawing/2014/main" id="{A1E308B2-A224-42E3-AECD-3170D5674C5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264074" y="1800187"/>
            <a:ext cx="10680275" cy="4351338"/>
          </a:xfrm>
          <a:prstGeom prst="rect">
            <a:avLst/>
          </a:prstGeom>
        </p:spPr>
        <p:txBody>
          <a:bodyPr/>
          <a:lstStyle>
            <a:lvl1pPr marL="342900" indent="-342900" algn="just" defTabSz="914400" rtl="0" eaLnBrk="1" latinLnBrk="0" hangingPunct="1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 lang="pt-B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buFont typeface="Wingdings" panose="05000000000000000000" pitchFamily="2" charset="2"/>
              <a:buChar char="§"/>
              <a:defRPr sz="1400">
                <a:latin typeface="+mn-lt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1400">
                <a:latin typeface="+mn-lt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1400">
                <a:latin typeface="+mn-lt"/>
              </a:defRPr>
            </a:lvl4pPr>
            <a:lvl5pPr marL="2057400" indent="-228600">
              <a:buFont typeface="Wingdings" panose="05000000000000000000" pitchFamily="2" charset="2"/>
              <a:buChar char="§"/>
              <a:defRPr sz="1400">
                <a:latin typeface="+mn-lt"/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6" name="Subtítulo 2">
            <a:extLst>
              <a:ext uri="{FF2B5EF4-FFF2-40B4-BE49-F238E27FC236}">
                <a16:creationId xmlns:a16="http://schemas.microsoft.com/office/drawing/2014/main" id="{6AB1AFDA-FB51-4C0C-9D3E-B9336AB704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0" y="1040090"/>
            <a:ext cx="9144000" cy="8395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pt-BR" sz="3000" b="1" kern="1200" dirty="0">
                <a:solidFill>
                  <a:srgbClr val="D81A2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57300CE-49DC-4CAD-BD78-33F9028CDF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550" y="154947"/>
            <a:ext cx="11353800" cy="1325563"/>
          </a:xfrm>
          <a:prstGeom prst="rect">
            <a:avLst/>
          </a:prstGeom>
        </p:spPr>
        <p:txBody>
          <a:bodyPr>
            <a:normAutofit/>
          </a:bodyPr>
          <a:lstStyle>
            <a:lvl1pPr marL="0" algn="l" defTabSz="914400" rtl="0" eaLnBrk="1" latinLnBrk="0" hangingPunct="1">
              <a:defRPr lang="pt-BR" sz="4000" b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Std Book" panose="020B0802020204020204" pitchFamily="34" charset="0"/>
                <a:ea typeface="+mn-ea"/>
                <a:cs typeface="+mn-cs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9BCB20AB-FC74-45ED-829E-4A0522BBE9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050" y="6318334"/>
            <a:ext cx="11620500" cy="539666"/>
          </a:xfrm>
          <a:prstGeom prst="rect">
            <a:avLst/>
          </a:prstGeom>
        </p:spPr>
      </p:pic>
      <p:sp>
        <p:nvSpPr>
          <p:cNvPr id="18" name="Espaço Reservado para Número de Slide 5">
            <a:extLst>
              <a:ext uri="{FF2B5EF4-FFF2-40B4-BE49-F238E27FC236}">
                <a16:creationId xmlns:a16="http://schemas.microsoft.com/office/drawing/2014/main" id="{37DA2F30-1935-491F-98EB-6251E9383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1149" y="640560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fld id="{78FC1645-38B0-45AD-8147-25D4FBE06C72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36121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3855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35DF4F-1090-4EF7-9FE3-88E41A3AF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8054726-D014-4876-8E45-D3A96BF63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44AEB28-038E-4C17-9275-3995F88C2A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60C7BB5-D9ED-4908-863F-592933CD2B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349A4-03F3-44E5-9B4D-0FB5510C0F40}" type="datetime1">
              <a:rPr lang="pt-BR" smtClean="0"/>
              <a:t>05/11/2021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74E5411-0902-4E82-A53D-BDB1DFFD2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57FBF9B-5034-4A06-BDE6-F0D3104EE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FC1645-38B0-45AD-8147-25D4FBE06C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2925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B2802C3-0F11-4B27-A424-920478413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8B49223-216F-4BDA-B2CD-5000D2D66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7B9857E-5AE3-4640-AF8B-32F55B6410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10768-1EFA-4E66-A73D-E329B9AAE89F}" type="datetime1">
              <a:rPr lang="pt-BR" smtClean="0"/>
              <a:t>05/11/2021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6FE7D94-DFD8-4188-8A4A-E6CC444D8A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DC80447-0B58-492C-8261-5C6FAF15AF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C1645-38B0-45AD-8147-25D4FBE06C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4141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44CE64A-6842-4DFF-B82B-E4E7AC922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C1645-38B0-45AD-8147-25D4FBE06C72}" type="slidenum">
              <a:rPr lang="pt-BR" smtClean="0"/>
              <a:pPr/>
              <a:t>1</a:t>
            </a:fld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C39FFB5-7C34-48F9-BF72-E73B18CB2901}"/>
              </a:ext>
            </a:extLst>
          </p:cNvPr>
          <p:cNvSpPr txBox="1"/>
          <p:nvPr/>
        </p:nvSpPr>
        <p:spPr>
          <a:xfrm>
            <a:off x="8221033" y="-120395"/>
            <a:ext cx="3723316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endParaRPr lang="pt-BR" sz="3000" b="1" dirty="0">
              <a:solidFill>
                <a:schemeClr val="tx1">
                  <a:lumMod val="50000"/>
                  <a:lumOff val="50000"/>
                </a:schemeClr>
              </a:solidFill>
              <a:latin typeface="Futura Std Book" panose="020B0802020204020204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pt-BR" sz="3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Futura Std Book" panose="020B0802020204020204" pitchFamily="34" charset="0"/>
              </a:rPr>
              <a:t>Parque das Águas </a:t>
            </a:r>
            <a:r>
              <a:rPr lang="pt-BR" sz="3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utura Std Book" panose="020B0802020204020204" pitchFamily="34" charset="0"/>
              </a:rPr>
              <a:t>Lysandro</a:t>
            </a:r>
            <a:r>
              <a:rPr lang="pt-BR" sz="3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Futura Std Book" panose="020B0802020204020204" pitchFamily="34" charset="0"/>
              </a:rPr>
              <a:t> Carneiro Guimarães e Balneário Hidroterápico de Caxambu</a:t>
            </a:r>
          </a:p>
          <a:p>
            <a:pPr>
              <a:lnSpc>
                <a:spcPct val="90000"/>
              </a:lnSpc>
              <a:defRPr/>
            </a:pPr>
            <a:endParaRPr lang="pt-BR" sz="3000" b="1" dirty="0">
              <a:solidFill>
                <a:schemeClr val="tx1">
                  <a:lumMod val="50000"/>
                  <a:lumOff val="50000"/>
                </a:schemeClr>
              </a:solidFill>
              <a:latin typeface="Futura Std Book" panose="020B080202020402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defRPr/>
            </a:pPr>
            <a:endParaRPr lang="pt-BR" sz="3000" b="1" dirty="0">
              <a:solidFill>
                <a:schemeClr val="tx1">
                  <a:lumMod val="50000"/>
                  <a:lumOff val="50000"/>
                </a:schemeClr>
              </a:solidFill>
              <a:latin typeface="Futura Std Book" panose="020B080202020402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pt-BR" b="1" dirty="0">
                <a:latin typeface="Futura Std Book" panose="020B0802020204020204" pitchFamily="34" charset="0"/>
                <a:cs typeface="Calibri" panose="020F0502020204030204" pitchFamily="34" charset="0"/>
              </a:rPr>
              <a:t>Novembro 2021</a:t>
            </a:r>
          </a:p>
          <a:p>
            <a:pPr algn="just">
              <a:lnSpc>
                <a:spcPct val="90000"/>
              </a:lnSpc>
            </a:pPr>
            <a:endParaRPr lang="pt-BR" sz="3600" b="1" dirty="0">
              <a:solidFill>
                <a:srgbClr val="D81A22"/>
              </a:solidFill>
              <a:latin typeface="Futura Std Book" panose="020B0802020204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B4A4AD8-9997-4A30-A3A3-B172AB993E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3"/>
          <a:stretch/>
        </p:blipFill>
        <p:spPr>
          <a:xfrm>
            <a:off x="0" y="0"/>
            <a:ext cx="8221033" cy="642056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917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68471EA2-E68B-41B9-B4EF-AF7DF12CA2E2}"/>
              </a:ext>
            </a:extLst>
          </p:cNvPr>
          <p:cNvSpPr txBox="1"/>
          <p:nvPr/>
        </p:nvSpPr>
        <p:spPr>
          <a:xfrm>
            <a:off x="640889" y="987626"/>
            <a:ext cx="1091022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D81A22"/>
                </a:solidFill>
                <a:latin typeface="Calibri" panose="020F0502020204030204" pitchFamily="34" charset="0"/>
              </a:rPr>
              <a:t>Histórico do Parque das Águas e Balneário Hidroterápico de Caxambu</a:t>
            </a:r>
          </a:p>
          <a:p>
            <a:endParaRPr lang="pt-BR" sz="3000" b="1" dirty="0">
              <a:solidFill>
                <a:srgbClr val="D81A22"/>
              </a:solidFill>
              <a:latin typeface="Calibri" panose="020F050202020403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7BBDAD6-E0E1-44E9-BEE7-D8D71F9FBB7D}"/>
              </a:ext>
            </a:extLst>
          </p:cNvPr>
          <p:cNvSpPr txBox="1"/>
          <p:nvPr/>
        </p:nvSpPr>
        <p:spPr>
          <a:xfrm>
            <a:off x="640888" y="463786"/>
            <a:ext cx="10960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Futura Std Book" panose="020B0802020204020204" pitchFamily="34" charset="0"/>
              </a:rPr>
              <a:t>SUMÁRIO EXECUTIVO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D040612-D7D7-40A8-B8D0-2D89B6FDDA2D}"/>
              </a:ext>
            </a:extLst>
          </p:cNvPr>
          <p:cNvSpPr txBox="1"/>
          <p:nvPr/>
        </p:nvSpPr>
        <p:spPr>
          <a:xfrm>
            <a:off x="361951" y="1566952"/>
            <a:ext cx="1146809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fontAlgn="base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pt-BR" sz="1600" dirty="0"/>
              <a:t>As águas minerais no Município de Caxambu remontam entre o final do séc. XVIII e o início do séc. XIX. A área total do Parque é de aproximadamente 210.000 m². Fica localizado no centro da cidade de Caxambu e é o principal atrativo turístico do Município e dentre os maiores do Circuito das Águas. </a:t>
            </a:r>
          </a:p>
          <a:p>
            <a:pPr marL="342900" indent="-342900" algn="just" fontAlgn="base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pt-BR" sz="1600" dirty="0"/>
              <a:t>Sua infraestrutura conta com um lago com perímetro de 1km, g</a:t>
            </a:r>
            <a:r>
              <a:rPr lang="pt-BR" sz="1600" dirty="0">
                <a:solidFill>
                  <a:srgbClr val="34343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êiser, coreto, esculturas, diversos outros elementos paisagísticos e mobiliários e 12 fontes de águas minerais; quadras de tênis de saibro, vôlei, pista de </a:t>
            </a:r>
            <a:r>
              <a:rPr lang="pt-BR" sz="1600" i="1" dirty="0" err="1">
                <a:solidFill>
                  <a:srgbClr val="34343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cooper</a:t>
            </a:r>
            <a:r>
              <a:rPr lang="pt-BR" sz="1600" dirty="0">
                <a:solidFill>
                  <a:srgbClr val="34343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área de piquenique, piscinas de água mineral (adulto e infantil), vestiários, espaço para eventos e playground. </a:t>
            </a:r>
          </a:p>
          <a:p>
            <a:pPr marL="342900" marR="0" lvl="0" indent="-342900" algn="just" fontAlgn="base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pt-BR" sz="1600" dirty="0"/>
              <a:t>O principal prédio do Parque é o Balneário Hidroterápico que foi projetado pelo arquiteto Alfredo Burnier, no final da década de 1900 e sua construção deu-se nos primeiros anos da década de 1910 com extensão aproximada de 2.800m².</a:t>
            </a:r>
          </a:p>
          <a:p>
            <a:pPr marL="342900" marR="0" lvl="0" indent="-342900" algn="just" fontAlgn="base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pt-BR" sz="1600" dirty="0"/>
              <a:t>Todo o conjunto arquitetônico do Parque das Águas foi tombado pelo IEPHA em março de 1999. </a:t>
            </a:r>
          </a:p>
        </p:txBody>
      </p:sp>
      <p:sp>
        <p:nvSpPr>
          <p:cNvPr id="10" name="Espaço Reservado para Número de Slide 9">
            <a:extLst>
              <a:ext uri="{FF2B5EF4-FFF2-40B4-BE49-F238E27FC236}">
                <a16:creationId xmlns:a16="http://schemas.microsoft.com/office/drawing/2014/main" id="{AA4C7746-FE66-4E96-865A-528C60584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C1645-38B0-45AD-8147-25D4FBE06C72}" type="slidenum">
              <a:rPr lang="pt-BR" smtClean="0"/>
              <a:pPr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2456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>
            <a:extLst>
              <a:ext uri="{FF2B5EF4-FFF2-40B4-BE49-F238E27FC236}">
                <a16:creationId xmlns:a16="http://schemas.microsoft.com/office/drawing/2014/main" id="{CEC3637B-BF0C-4C2A-BCC5-0CE0E70B313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050" y="6365959"/>
            <a:ext cx="11620500" cy="539666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F7BBDAD6-E0E1-44E9-BEE7-D8D71F9FBB7D}"/>
              </a:ext>
            </a:extLst>
          </p:cNvPr>
          <p:cNvSpPr txBox="1"/>
          <p:nvPr/>
        </p:nvSpPr>
        <p:spPr>
          <a:xfrm>
            <a:off x="640888" y="463786"/>
            <a:ext cx="10960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Futura Std Book" panose="020B0802020204020204" pitchFamily="34" charset="0"/>
              </a:rPr>
              <a:t>VISÃO GERAL</a:t>
            </a:r>
          </a:p>
        </p:txBody>
      </p:sp>
      <p:sp>
        <p:nvSpPr>
          <p:cNvPr id="10" name="Espaço Reservado para Número de Slide 9">
            <a:extLst>
              <a:ext uri="{FF2B5EF4-FFF2-40B4-BE49-F238E27FC236}">
                <a16:creationId xmlns:a16="http://schemas.microsoft.com/office/drawing/2014/main" id="{AA4C7746-FE66-4E96-865A-528C60584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C1645-38B0-45AD-8147-25D4FBE06C72}" type="slidenum">
              <a:rPr lang="pt-BR" smtClean="0"/>
              <a:pPr/>
              <a:t>3</a:t>
            </a:fld>
            <a:endParaRPr lang="pt-BR" dirty="0"/>
          </a:p>
        </p:txBody>
      </p:sp>
      <p:sp>
        <p:nvSpPr>
          <p:cNvPr id="40" name="AutoShape 2">
            <a:extLst>
              <a:ext uri="{FF2B5EF4-FFF2-40B4-BE49-F238E27FC236}">
                <a16:creationId xmlns:a16="http://schemas.microsoft.com/office/drawing/2014/main" id="{09222FA7-4264-4F25-B22B-A624C0AAF98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6" name="Picture 2" descr="Parque das Águas, Caxambu - Veja dicas no Férias Brasil">
            <a:extLst>
              <a:ext uri="{FF2B5EF4-FFF2-40B4-BE49-F238E27FC236}">
                <a16:creationId xmlns:a16="http://schemas.microsoft.com/office/drawing/2014/main" id="{D9547B7D-B6F6-4A67-B3C0-0A32C2735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10" y="1489784"/>
            <a:ext cx="6298340" cy="402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4658A25D-5994-4AEB-A7A6-B34686FC344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8"/>
          <a:stretch/>
        </p:blipFill>
        <p:spPr>
          <a:xfrm>
            <a:off x="8236734" y="814082"/>
            <a:ext cx="3059915" cy="5121603"/>
          </a:xfrm>
          <a:prstGeom prst="rect">
            <a:avLst/>
          </a:prstGeom>
          <a:ln>
            <a:noFill/>
          </a:ln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A64DBE8E-DD4F-4902-8942-259AD5EBC2B5}"/>
              </a:ext>
            </a:extLst>
          </p:cNvPr>
          <p:cNvSpPr txBox="1"/>
          <p:nvPr/>
        </p:nvSpPr>
        <p:spPr>
          <a:xfrm>
            <a:off x="8229797" y="5674585"/>
            <a:ext cx="3073788" cy="369332"/>
          </a:xfrm>
          <a:prstGeom prst="rect">
            <a:avLst/>
          </a:prstGeom>
          <a:solidFill>
            <a:srgbClr val="0B929B"/>
          </a:solidFill>
        </p:spPr>
        <p:txBody>
          <a:bodyPr wrap="square" lIns="46800" rIns="46800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Banheira de hidromassagem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81AFA99B-5FB4-4C60-895D-A39980A8D18B}"/>
              </a:ext>
            </a:extLst>
          </p:cNvPr>
          <p:cNvSpPr txBox="1"/>
          <p:nvPr/>
        </p:nvSpPr>
        <p:spPr>
          <a:xfrm>
            <a:off x="388210" y="5144392"/>
            <a:ext cx="6298339" cy="369332"/>
          </a:xfrm>
          <a:prstGeom prst="rect">
            <a:avLst/>
          </a:prstGeom>
          <a:solidFill>
            <a:srgbClr val="0B929B"/>
          </a:solidFill>
        </p:spPr>
        <p:txBody>
          <a:bodyPr wrap="square" lIns="46800" rIns="46800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Fachada do Balneário Hidroterápico</a:t>
            </a:r>
          </a:p>
        </p:txBody>
      </p:sp>
    </p:spTree>
    <p:extLst>
      <p:ext uri="{BB962C8B-B14F-4D97-AF65-F5344CB8AC3E}">
        <p14:creationId xmlns:p14="http://schemas.microsoft.com/office/powerpoint/2010/main" val="3710187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>
            <a:extLst>
              <a:ext uri="{FF2B5EF4-FFF2-40B4-BE49-F238E27FC236}">
                <a16:creationId xmlns:a16="http://schemas.microsoft.com/office/drawing/2014/main" id="{CEC3637B-BF0C-4C2A-BCC5-0CE0E70B313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050" y="6318334"/>
            <a:ext cx="11620500" cy="539666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68471EA2-E68B-41B9-B4EF-AF7DF12CA2E2}"/>
              </a:ext>
            </a:extLst>
          </p:cNvPr>
          <p:cNvSpPr txBox="1"/>
          <p:nvPr/>
        </p:nvSpPr>
        <p:spPr>
          <a:xfrm>
            <a:off x="640889" y="987625"/>
            <a:ext cx="109102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D81A22"/>
                </a:solidFill>
                <a:latin typeface="Calibri" panose="020F0502020204030204" pitchFamily="34" charset="0"/>
              </a:rPr>
              <a:t>Destaques da oportunidade</a:t>
            </a:r>
          </a:p>
          <a:p>
            <a:r>
              <a:rPr lang="pt-BR" sz="3000" b="1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7BBDAD6-E0E1-44E9-BEE7-D8D71F9FBB7D}"/>
              </a:ext>
            </a:extLst>
          </p:cNvPr>
          <p:cNvSpPr txBox="1"/>
          <p:nvPr/>
        </p:nvSpPr>
        <p:spPr>
          <a:xfrm>
            <a:off x="640888" y="463786"/>
            <a:ext cx="10960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Futura Std Book" panose="020B0802020204020204" pitchFamily="34" charset="0"/>
              </a:rPr>
              <a:t>SUMÁRIO EXECUTIVO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D040612-D7D7-40A8-B8D0-2D89B6FDDA2D}"/>
              </a:ext>
            </a:extLst>
          </p:cNvPr>
          <p:cNvSpPr txBox="1"/>
          <p:nvPr/>
        </p:nvSpPr>
        <p:spPr>
          <a:xfrm>
            <a:off x="361200" y="1696623"/>
            <a:ext cx="1146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fontAlgn="base">
              <a:lnSpc>
                <a:spcPct val="100000"/>
              </a:lnSpc>
              <a:spcAft>
                <a:spcPts val="1200"/>
              </a:spcAft>
              <a:buClrTx/>
              <a:buSzTx/>
              <a:tabLst/>
              <a:defRPr/>
            </a:pPr>
            <a:r>
              <a:rPr lang="pt-BR" sz="1600" b="1" dirty="0"/>
              <a:t>Parque das Águas de Caxambu</a:t>
            </a:r>
          </a:p>
          <a:p>
            <a:pPr marL="342900" marR="0" lvl="0" indent="-342900" algn="just" fontAlgn="base">
              <a:lnSpc>
                <a:spcPct val="100000"/>
              </a:lnSpc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pt-BR" sz="1600" dirty="0"/>
              <a:t>Desde 2017 quando a à época CODEMIG assumiu a gestão do Parque das Águas até a atual gestão da CODEMGE, foram realizadas diversas melhorias no patrimônio tais como, a recuperação e pintura dos muros, muretas, gradil e alambrado das quadras poliesportivas, cerca divisa em toda a extensão do terreno, construção e reforma das calçadas que margeiam o Parque, reforma dos passeios, meio fios e calçada portuguesa, informatização da bilheteria, instalação de placas explicativas e direcionais, serviços de limpeza e aquisição de mobiliários de piscina. </a:t>
            </a:r>
          </a:p>
          <a:p>
            <a:pPr marR="0" lvl="0" algn="just" fontAlgn="base">
              <a:lnSpc>
                <a:spcPct val="100000"/>
              </a:lnSpc>
              <a:spcAft>
                <a:spcPts val="1200"/>
              </a:spcAft>
              <a:buClrTx/>
              <a:buSzTx/>
              <a:tabLst/>
              <a:defRPr/>
            </a:pPr>
            <a:r>
              <a:rPr lang="pt-BR" sz="1600" b="1" dirty="0"/>
              <a:t>Balneário Hidroterápico:</a:t>
            </a:r>
          </a:p>
          <a:p>
            <a:pPr marL="342900" marR="0" lvl="0" indent="-342900" algn="just" fontAlgn="base">
              <a:lnSpc>
                <a:spcPct val="100000"/>
              </a:lnSpc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pt-BR" sz="1600" dirty="0"/>
              <a:t>Inoperante desde março de 2017, após série de investimentos da Codemge o Balneário foi reaberto ao público parcialmente em fevereiro de 2020 . Atualmente disponibiliza aos usuários mais de 30 serviços do tipo SPA TERMAL, dos quais se  destacam os banhos de hidromassagem, duchas, saunas, massagens, tratamentos faciais, terapias holísticas e demais serviços estéticos e de saúde.</a:t>
            </a:r>
          </a:p>
          <a:p>
            <a:pPr marL="342900" marR="0" lvl="0" indent="-342900" algn="just" fontAlgn="base">
              <a:lnSpc>
                <a:spcPct val="100000"/>
              </a:lnSpc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pt-BR" sz="1600" dirty="0"/>
              <a:t>A retomada total dos serviços com recuperação de todos os equipamentos está prevista para dezembro de 2021.</a:t>
            </a:r>
          </a:p>
        </p:txBody>
      </p:sp>
      <p:sp>
        <p:nvSpPr>
          <p:cNvPr id="10" name="Espaço Reservado para Número de Slide 9">
            <a:extLst>
              <a:ext uri="{FF2B5EF4-FFF2-40B4-BE49-F238E27FC236}">
                <a16:creationId xmlns:a16="http://schemas.microsoft.com/office/drawing/2014/main" id="{AA4C7746-FE66-4E96-865A-528C60584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C1645-38B0-45AD-8147-25D4FBE06C72}" type="slidenum">
              <a:rPr lang="pt-BR" smtClean="0"/>
              <a:pPr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97758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>
            <a:extLst>
              <a:ext uri="{FF2B5EF4-FFF2-40B4-BE49-F238E27FC236}">
                <a16:creationId xmlns:a16="http://schemas.microsoft.com/office/drawing/2014/main" id="{CEC3637B-BF0C-4C2A-BCC5-0CE0E70B313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050" y="6318334"/>
            <a:ext cx="11620500" cy="539666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68471EA2-E68B-41B9-B4EF-AF7DF12CA2E2}"/>
              </a:ext>
            </a:extLst>
          </p:cNvPr>
          <p:cNvSpPr txBox="1"/>
          <p:nvPr/>
        </p:nvSpPr>
        <p:spPr>
          <a:xfrm>
            <a:off x="640889" y="987625"/>
            <a:ext cx="109102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D81A22"/>
                </a:solidFill>
                <a:latin typeface="Calibri" panose="020F0502020204030204" pitchFamily="34" charset="0"/>
              </a:rPr>
              <a:t>Destaques financeiros</a:t>
            </a:r>
            <a:endParaRPr lang="pt-BR" sz="3000" b="1" dirty="0">
              <a:latin typeface="Calibri" panose="020F050202020403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7BBDAD6-E0E1-44E9-BEE7-D8D71F9FBB7D}"/>
              </a:ext>
            </a:extLst>
          </p:cNvPr>
          <p:cNvSpPr txBox="1"/>
          <p:nvPr/>
        </p:nvSpPr>
        <p:spPr>
          <a:xfrm>
            <a:off x="640888" y="463786"/>
            <a:ext cx="10960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Futura Std Book" panose="020B0802020204020204" pitchFamily="34" charset="0"/>
              </a:rPr>
              <a:t>SUMÁRIO EXECUTIVO</a:t>
            </a:r>
          </a:p>
        </p:txBody>
      </p:sp>
      <p:sp>
        <p:nvSpPr>
          <p:cNvPr id="10" name="Espaço Reservado para Número de Slide 9">
            <a:extLst>
              <a:ext uri="{FF2B5EF4-FFF2-40B4-BE49-F238E27FC236}">
                <a16:creationId xmlns:a16="http://schemas.microsoft.com/office/drawing/2014/main" id="{AA4C7746-FE66-4E96-865A-528C60584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C1645-38B0-45AD-8147-25D4FBE06C72}" type="slidenum">
              <a:rPr lang="pt-BR" smtClean="0"/>
              <a:pPr/>
              <a:t>5</a:t>
            </a:fld>
            <a:endParaRPr lang="pt-BR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801EDA3-F33A-4AE0-8E9A-742C8CF18D3C}"/>
              </a:ext>
            </a:extLst>
          </p:cNvPr>
          <p:cNvSpPr txBox="1"/>
          <p:nvPr/>
        </p:nvSpPr>
        <p:spPr>
          <a:xfrm>
            <a:off x="1401418" y="4548205"/>
            <a:ext cx="528500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just" fontAlgn="base">
              <a:spcBef>
                <a:spcPts val="400"/>
              </a:spcBef>
              <a:spcAft>
                <a:spcPts val="400"/>
              </a:spcAft>
              <a:defRPr/>
            </a:pPr>
            <a:r>
              <a:rPr lang="pt-BR" sz="1100" dirty="0"/>
              <a:t>Obs.: A Codemig assumiu em Outubro/2017. </a:t>
            </a:r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09BB6D21-DBB7-4313-AAB0-517B63B07B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6263201"/>
              </p:ext>
            </p:extLst>
          </p:nvPr>
        </p:nvGraphicFramePr>
        <p:xfrm>
          <a:off x="933450" y="2124515"/>
          <a:ext cx="4857750" cy="2419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94589CFE-7862-4569-964A-7DDD976C54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1543034"/>
              </p:ext>
            </p:extLst>
          </p:nvPr>
        </p:nvGraphicFramePr>
        <p:xfrm>
          <a:off x="5667374" y="812923"/>
          <a:ext cx="5095876" cy="2501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AFD26862-F259-4DAA-9034-8A4804411F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2797023"/>
              </p:ext>
            </p:extLst>
          </p:nvPr>
        </p:nvGraphicFramePr>
        <p:xfrm>
          <a:off x="5694707" y="3401762"/>
          <a:ext cx="5095875" cy="278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74613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>
            <a:extLst>
              <a:ext uri="{FF2B5EF4-FFF2-40B4-BE49-F238E27FC236}">
                <a16:creationId xmlns:a16="http://schemas.microsoft.com/office/drawing/2014/main" id="{CEC3637B-BF0C-4C2A-BCC5-0CE0E70B313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050" y="6318334"/>
            <a:ext cx="11620500" cy="539666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F7BBDAD6-E0E1-44E9-BEE7-D8D71F9FBB7D}"/>
              </a:ext>
            </a:extLst>
          </p:cNvPr>
          <p:cNvSpPr txBox="1"/>
          <p:nvPr/>
        </p:nvSpPr>
        <p:spPr>
          <a:xfrm>
            <a:off x="615719" y="446264"/>
            <a:ext cx="10960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Futura Std Book" panose="020B0802020204020204" pitchFamily="34" charset="0"/>
              </a:rPr>
              <a:t>VISÃO GERAL</a:t>
            </a:r>
          </a:p>
        </p:txBody>
      </p:sp>
      <p:sp>
        <p:nvSpPr>
          <p:cNvPr id="10" name="Espaço Reservado para Número de Slide 9">
            <a:extLst>
              <a:ext uri="{FF2B5EF4-FFF2-40B4-BE49-F238E27FC236}">
                <a16:creationId xmlns:a16="http://schemas.microsoft.com/office/drawing/2014/main" id="{AA4C7746-FE66-4E96-865A-528C60584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C1645-38B0-45AD-8147-25D4FBE06C72}" type="slidenum">
              <a:rPr lang="pt-BR" smtClean="0"/>
              <a:pPr/>
              <a:t>6</a:t>
            </a:fld>
            <a:endParaRPr lang="pt-BR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164F0BBC-81C0-49B5-A169-DE2213C43E9B}"/>
              </a:ext>
            </a:extLst>
          </p:cNvPr>
          <p:cNvSpPr txBox="1"/>
          <p:nvPr/>
        </p:nvSpPr>
        <p:spPr>
          <a:xfrm>
            <a:off x="279400" y="3741951"/>
            <a:ext cx="5779017" cy="2461603"/>
          </a:xfrm>
          <a:prstGeom prst="rect">
            <a:avLst/>
          </a:prstGeom>
          <a:solidFill>
            <a:srgbClr val="E7E6E6"/>
          </a:solidFill>
        </p:spPr>
        <p:txBody>
          <a:bodyPr wrap="square" rtlCol="0">
            <a:noAutofit/>
          </a:bodyPr>
          <a:lstStyle/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pt-BR" sz="1100" dirty="0"/>
              <a:t>Atualmente o Parque das Águas de Caxambu conta com 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pt-BR" sz="1100" dirty="0"/>
              <a:t>         alguns espaços disponíveis, contudo necessitam de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pt-BR" sz="1100" dirty="0"/>
              <a:t>         manutenção para posterior comercialização, entre eles: </a:t>
            </a:r>
          </a:p>
          <a:p>
            <a:pPr marL="628650" lvl="1" indent="-17145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pt-BR" sz="1100" b="1" dirty="0"/>
              <a:t>   Cafeteria do Tiro-Alvo;</a:t>
            </a:r>
          </a:p>
          <a:p>
            <a:pPr marL="742950" lvl="1" indent="-28575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pt-BR" sz="1100" b="1" dirty="0"/>
              <a:t>Bar e lanchonete da piscina externa; </a:t>
            </a:r>
          </a:p>
          <a:p>
            <a:pPr marL="742950" lvl="1" indent="-28575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pt-BR" sz="1100" b="1" dirty="0"/>
              <a:t>Restaurante do pedalinho;</a:t>
            </a:r>
          </a:p>
          <a:p>
            <a:pPr marL="742950" lvl="1" indent="-28575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pt-BR" sz="1100" b="1" dirty="0"/>
              <a:t>Quiosque Chico Cascateiro.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1100" b="1" dirty="0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75F210E8-0A9B-49AC-842D-BECAFDACFB44}"/>
              </a:ext>
            </a:extLst>
          </p:cNvPr>
          <p:cNvSpPr txBox="1"/>
          <p:nvPr/>
        </p:nvSpPr>
        <p:spPr>
          <a:xfrm>
            <a:off x="279400" y="1219945"/>
            <a:ext cx="5779017" cy="2393254"/>
          </a:xfrm>
          <a:prstGeom prst="rect">
            <a:avLst/>
          </a:prstGeom>
          <a:solidFill>
            <a:srgbClr val="E7E6E6"/>
          </a:solidFill>
        </p:spPr>
        <p:txBody>
          <a:bodyPr wrap="square" rtlCol="0">
            <a:noAutofit/>
          </a:bodyPr>
          <a:lstStyle/>
          <a:p>
            <a:pPr lvl="1"/>
            <a:endParaRPr lang="pt-BR" sz="11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100" dirty="0"/>
              <a:t>Investimentos na infraestrutura do Parque das Águas de mais de </a:t>
            </a:r>
          </a:p>
          <a:p>
            <a:r>
              <a:rPr lang="pt-BR" sz="1100" dirty="0"/>
              <a:t>         R$ 11.000.000,00 (onze milhões de reais) entre os anos de 2017 a 2020/</a:t>
            </a:r>
          </a:p>
          <a:p>
            <a:endParaRPr lang="pt-BR" sz="11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100" dirty="0"/>
              <a:t>Previsão da finalização das reformas do Balneário Hidroterápico</a:t>
            </a:r>
          </a:p>
          <a:p>
            <a:r>
              <a:rPr lang="pt-BR" sz="1100" dirty="0"/>
              <a:t>         para dezembro de 2021, com a entrega de 100% dos</a:t>
            </a:r>
          </a:p>
          <a:p>
            <a:r>
              <a:rPr lang="pt-BR" sz="1100" dirty="0"/>
              <a:t>         equipamentos em funcionamento.</a:t>
            </a:r>
          </a:p>
          <a:p>
            <a:endParaRPr lang="pt-BR" sz="1100" dirty="0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413492B9-F04F-4FA9-8A9D-6ECC3A752C5A}"/>
              </a:ext>
            </a:extLst>
          </p:cNvPr>
          <p:cNvSpPr txBox="1"/>
          <p:nvPr/>
        </p:nvSpPr>
        <p:spPr>
          <a:xfrm>
            <a:off x="6210817" y="3734336"/>
            <a:ext cx="5779017" cy="2469218"/>
          </a:xfrm>
          <a:prstGeom prst="rect">
            <a:avLst/>
          </a:prstGeom>
          <a:solidFill>
            <a:srgbClr val="E7E6E6"/>
          </a:solidFill>
        </p:spPr>
        <p:txBody>
          <a:bodyPr wrap="square" rtlCol="0">
            <a:noAutofit/>
          </a:bodyPr>
          <a:lstStyle/>
          <a:p>
            <a:pPr algn="r"/>
            <a:endParaRPr lang="pt-BR" sz="1400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C5F556F9-76B6-437D-8F56-6FE9B8D3DE1E}"/>
              </a:ext>
            </a:extLst>
          </p:cNvPr>
          <p:cNvSpPr txBox="1"/>
          <p:nvPr/>
        </p:nvSpPr>
        <p:spPr>
          <a:xfrm>
            <a:off x="6173195" y="1229259"/>
            <a:ext cx="5823317" cy="2371573"/>
          </a:xfrm>
          <a:prstGeom prst="rect">
            <a:avLst/>
          </a:prstGeom>
          <a:solidFill>
            <a:srgbClr val="E7E6E6"/>
          </a:solidFill>
        </p:spPr>
        <p:txBody>
          <a:bodyPr wrap="square" rtlCol="0">
            <a:noAutofit/>
          </a:bodyPr>
          <a:lstStyle/>
          <a:p>
            <a:pPr algn="r"/>
            <a:endParaRPr lang="pt-BR" sz="1400" b="1" dirty="0"/>
          </a:p>
        </p:txBody>
      </p: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58BF9C3F-6C9F-4D70-AFA1-F34B563BC7AB}"/>
              </a:ext>
            </a:extLst>
          </p:cNvPr>
          <p:cNvGrpSpPr/>
          <p:nvPr/>
        </p:nvGrpSpPr>
        <p:grpSpPr>
          <a:xfrm>
            <a:off x="3785483" y="1321624"/>
            <a:ext cx="4688544" cy="4688544"/>
            <a:chOff x="3733727" y="1364754"/>
            <a:chExt cx="4688544" cy="4688544"/>
          </a:xfrm>
        </p:grpSpPr>
        <p:sp>
          <p:nvSpPr>
            <p:cNvPr id="23" name="Forma Livre: Forma 22">
              <a:extLst>
                <a:ext uri="{FF2B5EF4-FFF2-40B4-BE49-F238E27FC236}">
                  <a16:creationId xmlns:a16="http://schemas.microsoft.com/office/drawing/2014/main" id="{EA9857AD-963A-462B-BDE1-095782DC7C96}"/>
                </a:ext>
              </a:extLst>
            </p:cNvPr>
            <p:cNvSpPr/>
            <p:nvPr/>
          </p:nvSpPr>
          <p:spPr>
            <a:xfrm>
              <a:off x="4120501" y="1615530"/>
              <a:ext cx="4050994" cy="4050994"/>
            </a:xfrm>
            <a:custGeom>
              <a:avLst/>
              <a:gdLst>
                <a:gd name="connsiteX0" fmla="*/ 2025497 w 4050994"/>
                <a:gd name="connsiteY0" fmla="*/ 0 h 4050994"/>
                <a:gd name="connsiteX1" fmla="*/ 4050994 w 4050994"/>
                <a:gd name="connsiteY1" fmla="*/ 2025497 h 4050994"/>
                <a:gd name="connsiteX2" fmla="*/ 2025497 w 4050994"/>
                <a:gd name="connsiteY2" fmla="*/ 2025497 h 4050994"/>
                <a:gd name="connsiteX3" fmla="*/ 2025497 w 4050994"/>
                <a:gd name="connsiteY3" fmla="*/ 0 h 4050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50994" h="4050994">
                  <a:moveTo>
                    <a:pt x="2025497" y="0"/>
                  </a:moveTo>
                  <a:cubicBezTo>
                    <a:pt x="3144148" y="0"/>
                    <a:pt x="4050994" y="906846"/>
                    <a:pt x="4050994" y="2025497"/>
                  </a:cubicBezTo>
                  <a:lnTo>
                    <a:pt x="2025497" y="2025497"/>
                  </a:lnTo>
                  <a:lnTo>
                    <a:pt x="2025497" y="0"/>
                  </a:lnTo>
                  <a:close/>
                </a:path>
              </a:pathLst>
            </a:custGeom>
            <a:solidFill>
              <a:schemeClr val="bg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71993" tIns="861207" rIns="427171" bIns="2123767" numCol="1" spcCol="1270" anchor="ctr" anchorCtr="0">
              <a:noAutofit/>
            </a:bodyPr>
            <a:lstStyle/>
            <a:p>
              <a:pPr marL="0" lvl="0" indent="0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t-BR" sz="1400" b="1" kern="1200" dirty="0">
                <a:solidFill>
                  <a:srgbClr val="D81A22"/>
                </a:solidFill>
              </a:endParaRPr>
            </a:p>
            <a:p>
              <a:pPr marL="0" lvl="0" indent="0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t-BR" sz="1400" b="1" dirty="0">
                <a:solidFill>
                  <a:srgbClr val="D81A22"/>
                </a:solidFill>
              </a:endParaRPr>
            </a:p>
            <a:p>
              <a:pPr marL="0" lvl="0" indent="0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t-BR" sz="1400" b="1" kern="1200" dirty="0">
                <a:solidFill>
                  <a:srgbClr val="D81A22"/>
                </a:solidFill>
              </a:endParaRPr>
            </a:p>
            <a:p>
              <a:pPr marL="0" lvl="0" indent="0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400" b="1" kern="1200" dirty="0">
                  <a:solidFill>
                    <a:srgbClr val="D81A22"/>
                  </a:solidFill>
                </a:rPr>
                <a:t>OPORTUNIDADES DE NEGÓCIO</a:t>
              </a:r>
            </a:p>
            <a:p>
              <a:pPr marL="0" lvl="0" indent="0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t-BR" sz="1400" b="1" kern="1200" dirty="0">
                <a:solidFill>
                  <a:srgbClr val="D81A22"/>
                </a:solidFill>
              </a:endParaRPr>
            </a:p>
          </p:txBody>
        </p:sp>
        <p:sp>
          <p:nvSpPr>
            <p:cNvPr id="24" name="Forma Livre: Forma 23">
              <a:extLst>
                <a:ext uri="{FF2B5EF4-FFF2-40B4-BE49-F238E27FC236}">
                  <a16:creationId xmlns:a16="http://schemas.microsoft.com/office/drawing/2014/main" id="{98EEAD56-E3B2-4290-825D-FAE7745B6A6E}"/>
                </a:ext>
              </a:extLst>
            </p:cNvPr>
            <p:cNvSpPr/>
            <p:nvPr/>
          </p:nvSpPr>
          <p:spPr>
            <a:xfrm>
              <a:off x="4120501" y="1751527"/>
              <a:ext cx="4050994" cy="4050994"/>
            </a:xfrm>
            <a:custGeom>
              <a:avLst/>
              <a:gdLst>
                <a:gd name="connsiteX0" fmla="*/ 4050994 w 4050994"/>
                <a:gd name="connsiteY0" fmla="*/ 2025497 h 4050994"/>
                <a:gd name="connsiteX1" fmla="*/ 2025497 w 4050994"/>
                <a:gd name="connsiteY1" fmla="*/ 4050994 h 4050994"/>
                <a:gd name="connsiteX2" fmla="*/ 2025497 w 4050994"/>
                <a:gd name="connsiteY2" fmla="*/ 2025497 h 4050994"/>
                <a:gd name="connsiteX3" fmla="*/ 4050994 w 4050994"/>
                <a:gd name="connsiteY3" fmla="*/ 2025497 h 4050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50994" h="4050994">
                  <a:moveTo>
                    <a:pt x="4050994" y="2025497"/>
                  </a:moveTo>
                  <a:cubicBezTo>
                    <a:pt x="4050994" y="3144148"/>
                    <a:pt x="3144148" y="4050994"/>
                    <a:pt x="2025497" y="4050994"/>
                  </a:cubicBezTo>
                  <a:lnTo>
                    <a:pt x="2025497" y="2025497"/>
                  </a:lnTo>
                  <a:lnTo>
                    <a:pt x="4050994" y="2025497"/>
                  </a:lnTo>
                  <a:close/>
                </a:path>
              </a:pathLst>
            </a:custGeom>
            <a:solidFill>
              <a:schemeClr val="bg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71993" tIns="2123767" rIns="427171" bIns="861207" numCol="1" spcCol="1270" anchor="ctr" anchorCtr="0">
              <a:noAutofit/>
            </a:bodyPr>
            <a:lstStyle/>
            <a:p>
              <a:pPr defTabSz="755650"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b="1" kern="1200" dirty="0">
                  <a:solidFill>
                    <a:srgbClr val="D81A22"/>
                  </a:solidFill>
                </a:rPr>
                <a:t>TURISMO</a:t>
              </a:r>
            </a:p>
          </p:txBody>
        </p:sp>
        <p:sp>
          <p:nvSpPr>
            <p:cNvPr id="25" name="Forma Livre: Forma 24">
              <a:extLst>
                <a:ext uri="{FF2B5EF4-FFF2-40B4-BE49-F238E27FC236}">
                  <a16:creationId xmlns:a16="http://schemas.microsoft.com/office/drawing/2014/main" id="{287A091E-0B5E-4496-8E36-649EA24E1CF1}"/>
                </a:ext>
              </a:extLst>
            </p:cNvPr>
            <p:cNvSpPr/>
            <p:nvPr/>
          </p:nvSpPr>
          <p:spPr>
            <a:xfrm>
              <a:off x="3984503" y="1751527"/>
              <a:ext cx="4050994" cy="4050994"/>
            </a:xfrm>
            <a:custGeom>
              <a:avLst/>
              <a:gdLst>
                <a:gd name="connsiteX0" fmla="*/ 2025497 w 4050994"/>
                <a:gd name="connsiteY0" fmla="*/ 4050994 h 4050994"/>
                <a:gd name="connsiteX1" fmla="*/ 0 w 4050994"/>
                <a:gd name="connsiteY1" fmla="*/ 2025497 h 4050994"/>
                <a:gd name="connsiteX2" fmla="*/ 2025497 w 4050994"/>
                <a:gd name="connsiteY2" fmla="*/ 2025497 h 4050994"/>
                <a:gd name="connsiteX3" fmla="*/ 2025497 w 4050994"/>
                <a:gd name="connsiteY3" fmla="*/ 4050994 h 4050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50994" h="4050994">
                  <a:moveTo>
                    <a:pt x="2025497" y="4050994"/>
                  </a:moveTo>
                  <a:cubicBezTo>
                    <a:pt x="906846" y="4050994"/>
                    <a:pt x="0" y="3144148"/>
                    <a:pt x="0" y="2025497"/>
                  </a:cubicBezTo>
                  <a:lnTo>
                    <a:pt x="2025497" y="2025497"/>
                  </a:lnTo>
                  <a:lnTo>
                    <a:pt x="2025497" y="4050994"/>
                  </a:lnTo>
                  <a:close/>
                </a:path>
              </a:pathLst>
            </a:custGeom>
            <a:solidFill>
              <a:schemeClr val="bg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7172" tIns="2123767" rIns="2171992" bIns="861207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400" b="1" kern="1200" dirty="0">
                  <a:solidFill>
                    <a:srgbClr val="D81A22"/>
                  </a:solidFill>
                </a:rPr>
                <a:t>COMERCIALIZAÇÃO DE ESPAÇOS</a:t>
              </a:r>
            </a:p>
          </p:txBody>
        </p:sp>
        <p:sp>
          <p:nvSpPr>
            <p:cNvPr id="26" name="Forma Livre: Forma 25">
              <a:extLst>
                <a:ext uri="{FF2B5EF4-FFF2-40B4-BE49-F238E27FC236}">
                  <a16:creationId xmlns:a16="http://schemas.microsoft.com/office/drawing/2014/main" id="{5CE54F30-4CB7-403C-A995-515E830676D4}"/>
                </a:ext>
              </a:extLst>
            </p:cNvPr>
            <p:cNvSpPr/>
            <p:nvPr/>
          </p:nvSpPr>
          <p:spPr>
            <a:xfrm>
              <a:off x="3984503" y="1615530"/>
              <a:ext cx="4050994" cy="4050994"/>
            </a:xfrm>
            <a:custGeom>
              <a:avLst/>
              <a:gdLst>
                <a:gd name="connsiteX0" fmla="*/ 0 w 4050994"/>
                <a:gd name="connsiteY0" fmla="*/ 2025497 h 4050994"/>
                <a:gd name="connsiteX1" fmla="*/ 2025497 w 4050994"/>
                <a:gd name="connsiteY1" fmla="*/ 0 h 4050994"/>
                <a:gd name="connsiteX2" fmla="*/ 2025497 w 4050994"/>
                <a:gd name="connsiteY2" fmla="*/ 2025497 h 4050994"/>
                <a:gd name="connsiteX3" fmla="*/ 0 w 4050994"/>
                <a:gd name="connsiteY3" fmla="*/ 2025497 h 4050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50994" h="4050994">
                  <a:moveTo>
                    <a:pt x="0" y="2025497"/>
                  </a:moveTo>
                  <a:cubicBezTo>
                    <a:pt x="0" y="906846"/>
                    <a:pt x="906846" y="0"/>
                    <a:pt x="2025497" y="0"/>
                  </a:cubicBezTo>
                  <a:lnTo>
                    <a:pt x="2025497" y="2025497"/>
                  </a:lnTo>
                  <a:lnTo>
                    <a:pt x="0" y="2025497"/>
                  </a:lnTo>
                  <a:close/>
                </a:path>
              </a:pathLst>
            </a:custGeom>
            <a:solidFill>
              <a:schemeClr val="bg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7172" tIns="861207" rIns="2171992" bIns="2123767" numCol="1" spcCol="1270" anchor="ctr" anchorCtr="0">
              <a:noAutofit/>
            </a:bodyPr>
            <a:lstStyle/>
            <a:p>
              <a:pPr marL="0" lvl="0" indent="0" algn="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400" b="1" kern="1200" dirty="0">
                  <a:solidFill>
                    <a:srgbClr val="D81A22"/>
                  </a:solidFill>
                </a:rPr>
                <a:t>PARQUE DAS ÁGUAS E BALNEÁRIO HIDROTERÁPICO DE CAXAMBU</a:t>
              </a:r>
              <a:r>
                <a:rPr lang="pt-BR" sz="1400" b="1" kern="1200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27" name="Seta: Circular 26">
              <a:extLst>
                <a:ext uri="{FF2B5EF4-FFF2-40B4-BE49-F238E27FC236}">
                  <a16:creationId xmlns:a16="http://schemas.microsoft.com/office/drawing/2014/main" id="{62A5DE52-5F26-452A-956E-CBCAA4779A5C}"/>
                </a:ext>
              </a:extLst>
            </p:cNvPr>
            <p:cNvSpPr/>
            <p:nvPr/>
          </p:nvSpPr>
          <p:spPr>
            <a:xfrm>
              <a:off x="3869725" y="1364754"/>
              <a:ext cx="4552546" cy="4552546"/>
            </a:xfrm>
            <a:prstGeom prst="circularArrow">
              <a:avLst>
                <a:gd name="adj1" fmla="val 5085"/>
                <a:gd name="adj2" fmla="val 327528"/>
                <a:gd name="adj3" fmla="val 21272472"/>
                <a:gd name="adj4" fmla="val 16200000"/>
                <a:gd name="adj5" fmla="val 5932"/>
              </a:avLst>
            </a:prstGeom>
            <a:solidFill>
              <a:srgbClr val="0B929B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 dirty="0"/>
            </a:p>
          </p:txBody>
        </p:sp>
        <p:sp>
          <p:nvSpPr>
            <p:cNvPr id="28" name="Seta: Circular 27">
              <a:extLst>
                <a:ext uri="{FF2B5EF4-FFF2-40B4-BE49-F238E27FC236}">
                  <a16:creationId xmlns:a16="http://schemas.microsoft.com/office/drawing/2014/main" id="{5C37FE7D-20A3-490D-99C4-D94C7481FABB}"/>
                </a:ext>
              </a:extLst>
            </p:cNvPr>
            <p:cNvSpPr/>
            <p:nvPr/>
          </p:nvSpPr>
          <p:spPr>
            <a:xfrm>
              <a:off x="3869725" y="1500752"/>
              <a:ext cx="4552546" cy="4552546"/>
            </a:xfrm>
            <a:prstGeom prst="circularArrow">
              <a:avLst>
                <a:gd name="adj1" fmla="val 5085"/>
                <a:gd name="adj2" fmla="val 327528"/>
                <a:gd name="adj3" fmla="val 5072472"/>
                <a:gd name="adj4" fmla="val 0"/>
                <a:gd name="adj5" fmla="val 5932"/>
              </a:avLst>
            </a:prstGeom>
            <a:solidFill>
              <a:srgbClr val="0B929B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Seta: Circular 28">
              <a:extLst>
                <a:ext uri="{FF2B5EF4-FFF2-40B4-BE49-F238E27FC236}">
                  <a16:creationId xmlns:a16="http://schemas.microsoft.com/office/drawing/2014/main" id="{D1FD24A0-2641-450F-BE52-B339C7EF3426}"/>
                </a:ext>
              </a:extLst>
            </p:cNvPr>
            <p:cNvSpPr/>
            <p:nvPr/>
          </p:nvSpPr>
          <p:spPr>
            <a:xfrm>
              <a:off x="3733727" y="1364754"/>
              <a:ext cx="4552546" cy="4552546"/>
            </a:xfrm>
            <a:prstGeom prst="circularArrow">
              <a:avLst>
                <a:gd name="adj1" fmla="val 5085"/>
                <a:gd name="adj2" fmla="val 327528"/>
                <a:gd name="adj3" fmla="val 15872472"/>
                <a:gd name="adj4" fmla="val 10800000"/>
                <a:gd name="adj5" fmla="val 5932"/>
              </a:avLst>
            </a:prstGeom>
            <a:solidFill>
              <a:srgbClr val="0B929B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34" name="Elipse 33">
            <a:extLst>
              <a:ext uri="{FF2B5EF4-FFF2-40B4-BE49-F238E27FC236}">
                <a16:creationId xmlns:a16="http://schemas.microsoft.com/office/drawing/2014/main" id="{DD231A91-7C42-4C44-970F-DA5F13848EA7}"/>
              </a:ext>
            </a:extLst>
          </p:cNvPr>
          <p:cNvSpPr/>
          <p:nvPr/>
        </p:nvSpPr>
        <p:spPr>
          <a:xfrm>
            <a:off x="3913479" y="3423667"/>
            <a:ext cx="288000" cy="288000"/>
          </a:xfrm>
          <a:prstGeom prst="ellipse">
            <a:avLst/>
          </a:prstGeom>
          <a:solidFill>
            <a:srgbClr val="7D7E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700" b="1" dirty="0"/>
              <a:t>1</a:t>
            </a: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0A8FF0E7-7735-4A76-A58B-449751D4A914}"/>
              </a:ext>
            </a:extLst>
          </p:cNvPr>
          <p:cNvSpPr/>
          <p:nvPr/>
        </p:nvSpPr>
        <p:spPr>
          <a:xfrm>
            <a:off x="6104439" y="1430138"/>
            <a:ext cx="288000" cy="288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700" b="1" dirty="0"/>
              <a:t>2</a:t>
            </a:r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65AA1126-1346-4636-9293-99384A093F9C}"/>
              </a:ext>
            </a:extLst>
          </p:cNvPr>
          <p:cNvSpPr/>
          <p:nvPr/>
        </p:nvSpPr>
        <p:spPr>
          <a:xfrm>
            <a:off x="8060189" y="3615283"/>
            <a:ext cx="288000" cy="288000"/>
          </a:xfrm>
          <a:prstGeom prst="ellipse">
            <a:avLst/>
          </a:prstGeom>
          <a:solidFill>
            <a:srgbClr val="7D7E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700" b="1" dirty="0"/>
              <a:t>3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327C6B2F-22C2-4913-808D-F4FD3903290B}"/>
              </a:ext>
            </a:extLst>
          </p:cNvPr>
          <p:cNvSpPr txBox="1"/>
          <p:nvPr/>
        </p:nvSpPr>
        <p:spPr>
          <a:xfrm>
            <a:off x="8269273" y="1264237"/>
            <a:ext cx="3727239" cy="2251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pt-BR" sz="1100" dirty="0"/>
              <a:t>Possibilidade de realização de diversos e</a:t>
            </a:r>
            <a:r>
              <a:rPr lang="pt-BR" sz="11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ventos culturais como exposições de arte, exposições no geral, fotografias, pinturas, esculturas, apresentações  musicais, lançamento de livros, sarau, gastronômicos e similares; 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pt-BR" sz="11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Eventos privados (casamentos e recepções);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rgbClr val="000000"/>
                </a:solidFill>
                <a:latin typeface="Calibri" panose="020F0502020204030204" pitchFamily="34" charset="0"/>
              </a:rPr>
              <a:t>Feira de produtos alimentícios regionais e similares e feira de artesanato; 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rgbClr val="000000"/>
                </a:solidFill>
                <a:latin typeface="Calibri" panose="020F0502020204030204" pitchFamily="34" charset="0"/>
              </a:rPr>
              <a:t>Implantação de cafeteira, restaurante, lanchonete, bar; 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rgbClr val="000000"/>
                </a:solidFill>
                <a:latin typeface="Calibri" panose="020F0502020204030204" pitchFamily="34" charset="0"/>
              </a:rPr>
              <a:t>Realização de atrações temporárias de entretenimento ao público;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rgbClr val="000000"/>
                </a:solidFill>
                <a:latin typeface="Calibri" panose="020F0502020204030204" pitchFamily="34" charset="0"/>
              </a:rPr>
              <a:t>Inserção de maior número de permissionários no Balneário ampliando os serviços e a atratividade do local. </a:t>
            </a:r>
            <a:endParaRPr lang="pt-BR" sz="1100" dirty="0"/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8C009443-1EB2-45D9-BED8-797FD19089FA}"/>
              </a:ext>
            </a:extLst>
          </p:cNvPr>
          <p:cNvSpPr txBox="1"/>
          <p:nvPr/>
        </p:nvSpPr>
        <p:spPr>
          <a:xfrm>
            <a:off x="8175382" y="3810981"/>
            <a:ext cx="3794481" cy="2005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pt-BR" sz="1100" dirty="0"/>
              <a:t>O município de Caxambu faz parte do Circuito das Águas que atualmente integra 13 municípios da região sul de Minas Gerais. Principal potencial turístico são as águas minerais;</a:t>
            </a:r>
          </a:p>
          <a:p>
            <a:pPr marL="285750" indent="-285750" algn="just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pt-BR" sz="1100" dirty="0"/>
              <a:t>Localização privilegiada estando a 382km de Belo Horizonte, 344km de São Paulo e 298km do Rio de Janeiro;</a:t>
            </a:r>
          </a:p>
          <a:p>
            <a:pPr marL="285750" indent="-285750" algn="just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pt-BR" sz="1100" dirty="0"/>
              <a:t>Em recente pesquisa realizada no Parque 50% dos entrevistados tem como principal motivação da visita as águas minerais, os demais visitam o local para descanso, relaxamento e atividades físicas.</a:t>
            </a:r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8DC3BE36-20EE-4C92-B798-0991A0C7E053}"/>
              </a:ext>
            </a:extLst>
          </p:cNvPr>
          <p:cNvSpPr/>
          <p:nvPr/>
        </p:nvSpPr>
        <p:spPr>
          <a:xfrm>
            <a:off x="5778419" y="5596396"/>
            <a:ext cx="288000" cy="288000"/>
          </a:xfrm>
          <a:prstGeom prst="ellipse">
            <a:avLst/>
          </a:prstGeom>
          <a:solidFill>
            <a:srgbClr val="7D7E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700" b="1" dirty="0"/>
              <a:t>4</a:t>
            </a:r>
          </a:p>
        </p:txBody>
      </p:sp>
      <p:pic>
        <p:nvPicPr>
          <p:cNvPr id="5" name="Gráfico 4" descr="Banco">
            <a:extLst>
              <a:ext uri="{FF2B5EF4-FFF2-40B4-BE49-F238E27FC236}">
                <a16:creationId xmlns:a16="http://schemas.microsoft.com/office/drawing/2014/main" id="{DA699E4E-6F9F-47FB-8149-3D3D1FEA50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68543" y="1752491"/>
            <a:ext cx="773639" cy="773639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32A664E-0431-43B0-8D92-70644B78BDE9}"/>
              </a:ext>
            </a:extLst>
          </p:cNvPr>
          <p:cNvSpPr txBox="1"/>
          <p:nvPr/>
        </p:nvSpPr>
        <p:spPr>
          <a:xfrm>
            <a:off x="9084853" y="6142388"/>
            <a:ext cx="3440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/>
              <a:t>*Fonte: Pesquisa de Mercado do Parque das Águas e Balneário Hidroterápico de </a:t>
            </a:r>
            <a:r>
              <a:rPr lang="pt-BR" sz="900" dirty="0" err="1"/>
              <a:t>Caaxambu</a:t>
            </a:r>
            <a:r>
              <a:rPr lang="pt-BR" sz="900" dirty="0"/>
              <a:t> em Maio/Junho 2021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87382B0-118D-495C-9E6A-0FC1F25EC70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660" t="33018" r="27316" b="53861"/>
          <a:stretch/>
        </p:blipFill>
        <p:spPr>
          <a:xfrm>
            <a:off x="6272710" y="4543703"/>
            <a:ext cx="1042490" cy="67970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918ECFF1-E45E-476C-A619-825AF1D5FA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328" y="4611082"/>
            <a:ext cx="917738" cy="91773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AE3DB421-4353-4229-9BD6-8A8CDA7BB40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7"/>
          <a:stretch/>
        </p:blipFill>
        <p:spPr>
          <a:xfrm>
            <a:off x="6291965" y="2224721"/>
            <a:ext cx="1048924" cy="68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282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>
            <a:extLst>
              <a:ext uri="{FF2B5EF4-FFF2-40B4-BE49-F238E27FC236}">
                <a16:creationId xmlns:a16="http://schemas.microsoft.com/office/drawing/2014/main" id="{CEC3637B-BF0C-4C2A-BCC5-0CE0E70B313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050" y="6318334"/>
            <a:ext cx="11620500" cy="539666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F7BBDAD6-E0E1-44E9-BEE7-D8D71F9FBB7D}"/>
              </a:ext>
            </a:extLst>
          </p:cNvPr>
          <p:cNvSpPr txBox="1"/>
          <p:nvPr/>
        </p:nvSpPr>
        <p:spPr>
          <a:xfrm>
            <a:off x="640888" y="463786"/>
            <a:ext cx="10960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Futura Std Book" panose="020B0802020204020204" pitchFamily="34" charset="0"/>
              </a:rPr>
              <a:t>VISÃO GERAL</a:t>
            </a:r>
          </a:p>
        </p:txBody>
      </p:sp>
      <p:sp>
        <p:nvSpPr>
          <p:cNvPr id="10" name="Espaço Reservado para Número de Slide 9">
            <a:extLst>
              <a:ext uri="{FF2B5EF4-FFF2-40B4-BE49-F238E27FC236}">
                <a16:creationId xmlns:a16="http://schemas.microsoft.com/office/drawing/2014/main" id="{AA4C7746-FE66-4E96-865A-528C60584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C1645-38B0-45AD-8147-25D4FBE06C72}" type="slidenum">
              <a:rPr lang="pt-BR" smtClean="0"/>
              <a:pPr/>
              <a:t>7</a:t>
            </a:fld>
            <a:endParaRPr lang="pt-BR" dirty="0"/>
          </a:p>
        </p:txBody>
      </p:sp>
      <p:sp>
        <p:nvSpPr>
          <p:cNvPr id="40" name="AutoShape 2">
            <a:extLst>
              <a:ext uri="{FF2B5EF4-FFF2-40B4-BE49-F238E27FC236}">
                <a16:creationId xmlns:a16="http://schemas.microsoft.com/office/drawing/2014/main" id="{09222FA7-4264-4F25-B22B-A624C0AAF98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E43EB739-818F-4870-B64F-91994A55A651}"/>
              </a:ext>
            </a:extLst>
          </p:cNvPr>
          <p:cNvSpPr txBox="1"/>
          <p:nvPr/>
        </p:nvSpPr>
        <p:spPr>
          <a:xfrm>
            <a:off x="380999" y="5366734"/>
            <a:ext cx="5552411" cy="307777"/>
          </a:xfrm>
          <a:prstGeom prst="rect">
            <a:avLst/>
          </a:prstGeom>
          <a:solidFill>
            <a:srgbClr val="0B929B"/>
          </a:solidFill>
        </p:spPr>
        <p:txBody>
          <a:bodyPr wrap="square" lIns="46800" rIns="46800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</a:rPr>
              <a:t>Lago da Ninfa</a:t>
            </a:r>
          </a:p>
        </p:txBody>
      </p: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FA0ECE25-CFD9-4EF3-80FD-E17B7E1E3434}"/>
              </a:ext>
            </a:extLst>
          </p:cNvPr>
          <p:cNvSpPr txBox="1"/>
          <p:nvPr/>
        </p:nvSpPr>
        <p:spPr>
          <a:xfrm>
            <a:off x="6157082" y="5361567"/>
            <a:ext cx="5682477" cy="307777"/>
          </a:xfrm>
          <a:prstGeom prst="rect">
            <a:avLst/>
          </a:prstGeom>
          <a:solidFill>
            <a:srgbClr val="0B929B"/>
          </a:solidFill>
        </p:spPr>
        <p:txBody>
          <a:bodyPr wrap="square" lIns="46800" rIns="46800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</a:rPr>
              <a:t>Coreto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9A95A6E1-8EE7-477C-A4FD-9830A4537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664521"/>
            <a:ext cx="5552411" cy="369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BAEC8BC4-B5F6-4740-862A-910445A93FB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910" t="13837" r="18774" b="11824"/>
          <a:stretch/>
        </p:blipFill>
        <p:spPr>
          <a:xfrm>
            <a:off x="6157083" y="1668027"/>
            <a:ext cx="5682478" cy="369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73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3d5547d6-fab9-4174-a7d2-287b6703fd47" descr="Image">
            <a:extLst>
              <a:ext uri="{FF2B5EF4-FFF2-40B4-BE49-F238E27FC236}">
                <a16:creationId xmlns:a16="http://schemas.microsoft.com/office/drawing/2014/main" id="{839636D9-CB3F-46ED-ACAD-9F0F9B45C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61" y="1652052"/>
            <a:ext cx="5669081" cy="3434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CEC3637B-BF0C-4C2A-BCC5-0CE0E70B313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050" y="6423109"/>
            <a:ext cx="11620500" cy="539666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F7BBDAD6-E0E1-44E9-BEE7-D8D71F9FBB7D}"/>
              </a:ext>
            </a:extLst>
          </p:cNvPr>
          <p:cNvSpPr txBox="1"/>
          <p:nvPr/>
        </p:nvSpPr>
        <p:spPr>
          <a:xfrm>
            <a:off x="640888" y="463786"/>
            <a:ext cx="10960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Futura Std Book" panose="020B0802020204020204" pitchFamily="34" charset="0"/>
              </a:rPr>
              <a:t>VISÃO GERAL</a:t>
            </a:r>
          </a:p>
        </p:txBody>
      </p:sp>
      <p:sp>
        <p:nvSpPr>
          <p:cNvPr id="10" name="Espaço Reservado para Número de Slide 9">
            <a:extLst>
              <a:ext uri="{FF2B5EF4-FFF2-40B4-BE49-F238E27FC236}">
                <a16:creationId xmlns:a16="http://schemas.microsoft.com/office/drawing/2014/main" id="{AA4C7746-FE66-4E96-865A-528C60584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C1645-38B0-45AD-8147-25D4FBE06C72}" type="slidenum">
              <a:rPr lang="pt-BR" smtClean="0"/>
              <a:pPr/>
              <a:t>8</a:t>
            </a:fld>
            <a:endParaRPr lang="pt-BR" dirty="0"/>
          </a:p>
        </p:txBody>
      </p:sp>
      <p:sp>
        <p:nvSpPr>
          <p:cNvPr id="40" name="AutoShape 2">
            <a:extLst>
              <a:ext uri="{FF2B5EF4-FFF2-40B4-BE49-F238E27FC236}">
                <a16:creationId xmlns:a16="http://schemas.microsoft.com/office/drawing/2014/main" id="{09222FA7-4264-4F25-B22B-A624C0AAF98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E43EB739-818F-4870-B64F-91994A55A651}"/>
              </a:ext>
            </a:extLst>
          </p:cNvPr>
          <p:cNvSpPr txBox="1"/>
          <p:nvPr/>
        </p:nvSpPr>
        <p:spPr>
          <a:xfrm>
            <a:off x="452661" y="5086350"/>
            <a:ext cx="5669080" cy="307777"/>
          </a:xfrm>
          <a:prstGeom prst="rect">
            <a:avLst/>
          </a:prstGeom>
          <a:solidFill>
            <a:srgbClr val="0B929B"/>
          </a:solidFill>
        </p:spPr>
        <p:txBody>
          <a:bodyPr wrap="square" lIns="46800" rIns="46800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</a:rPr>
              <a:t>Piscinas externas</a:t>
            </a:r>
            <a:endParaRPr lang="pt-BR" sz="1400" b="1" dirty="0">
              <a:solidFill>
                <a:srgbClr val="FF0000"/>
              </a:solidFill>
            </a:endParaRPr>
          </a:p>
        </p:txBody>
      </p:sp>
      <p:pic>
        <p:nvPicPr>
          <p:cNvPr id="19" name="6201cdf0-811b-4449-8a03-b779fca868b6" descr="Image">
            <a:extLst>
              <a:ext uri="{FF2B5EF4-FFF2-40B4-BE49-F238E27FC236}">
                <a16:creationId xmlns:a16="http://schemas.microsoft.com/office/drawing/2014/main" id="{2E71DA8A-DD1E-47EA-B2BD-0AB20300A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652052"/>
            <a:ext cx="5589187" cy="3434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D7C818F3-2DA3-45BD-87E3-50414019B348}"/>
              </a:ext>
            </a:extLst>
          </p:cNvPr>
          <p:cNvSpPr txBox="1"/>
          <p:nvPr/>
        </p:nvSpPr>
        <p:spPr>
          <a:xfrm>
            <a:off x="6248400" y="5086350"/>
            <a:ext cx="5589187" cy="307777"/>
          </a:xfrm>
          <a:prstGeom prst="rect">
            <a:avLst/>
          </a:prstGeom>
          <a:solidFill>
            <a:srgbClr val="0B929B"/>
          </a:solidFill>
        </p:spPr>
        <p:txBody>
          <a:bodyPr wrap="square" lIns="46800" rIns="46800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</a:rPr>
              <a:t>Lago do Parque</a:t>
            </a:r>
          </a:p>
        </p:txBody>
      </p:sp>
    </p:spTree>
    <p:extLst>
      <p:ext uri="{BB962C8B-B14F-4D97-AF65-F5344CB8AC3E}">
        <p14:creationId xmlns:p14="http://schemas.microsoft.com/office/powerpoint/2010/main" val="3901753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1E139198-F1A2-46EE-98C9-B1CF675BB27B}"/>
              </a:ext>
            </a:extLst>
          </p:cNvPr>
          <p:cNvGrpSpPr/>
          <p:nvPr/>
        </p:nvGrpSpPr>
        <p:grpSpPr>
          <a:xfrm>
            <a:off x="0" y="-177800"/>
            <a:ext cx="15117688" cy="7150099"/>
            <a:chOff x="0" y="-177800"/>
            <a:chExt cx="15117688" cy="7150099"/>
          </a:xfrm>
        </p:grpSpPr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6D196CE2-6E97-4E0F-B5D9-BDC7082328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4948" y="-177800"/>
              <a:ext cx="12542740" cy="7150099"/>
            </a:xfrm>
            <a:prstGeom prst="rect">
              <a:avLst/>
            </a:prstGeom>
          </p:spPr>
        </p:pic>
        <p:sp>
          <p:nvSpPr>
            <p:cNvPr id="2" name="Retângulo 1">
              <a:extLst>
                <a:ext uri="{FF2B5EF4-FFF2-40B4-BE49-F238E27FC236}">
                  <a16:creationId xmlns:a16="http://schemas.microsoft.com/office/drawing/2014/main" id="{20212E96-C907-4273-BD95-344BFEB0744F}"/>
                </a:ext>
              </a:extLst>
            </p:cNvPr>
            <p:cNvSpPr/>
            <p:nvPr/>
          </p:nvSpPr>
          <p:spPr>
            <a:xfrm>
              <a:off x="0" y="0"/>
              <a:ext cx="3746500" cy="6858000"/>
            </a:xfrm>
            <a:prstGeom prst="rect">
              <a:avLst/>
            </a:prstGeom>
            <a:solidFill>
              <a:srgbClr val="D81A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6" name="Imagem 5">
            <a:extLst>
              <a:ext uri="{FF2B5EF4-FFF2-40B4-BE49-F238E27FC236}">
                <a16:creationId xmlns:a16="http://schemas.microsoft.com/office/drawing/2014/main" id="{82A076FC-C62D-46C5-8FE9-E3D7B1A0AF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9718" y="5524259"/>
            <a:ext cx="2592000" cy="1046026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20A99B2E-240D-4AAE-9D0F-C3CCD1DD8EE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68518" y="5424730"/>
            <a:ext cx="2592000" cy="98004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0271ED62-80B5-4AF9-8E06-224B7C2FE25D}"/>
              </a:ext>
            </a:extLst>
          </p:cNvPr>
          <p:cNvSpPr txBox="1"/>
          <p:nvPr/>
        </p:nvSpPr>
        <p:spPr>
          <a:xfrm>
            <a:off x="1" y="2931123"/>
            <a:ext cx="10985499" cy="368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t-BR" sz="1600" b="1" u="sng" dirty="0">
                <a:solidFill>
                  <a:schemeClr val="bg1"/>
                </a:solidFill>
                <a:latin typeface="Calibri" panose="020F0502020204030204" pitchFamily="34" charset="0"/>
              </a:rPr>
              <a:t>www.codemge.com.br</a:t>
            </a:r>
          </a:p>
        </p:txBody>
      </p:sp>
    </p:spTree>
    <p:extLst>
      <p:ext uri="{BB962C8B-B14F-4D97-AF65-F5344CB8AC3E}">
        <p14:creationId xmlns:p14="http://schemas.microsoft.com/office/powerpoint/2010/main" val="33711145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4205</TotalTime>
  <Words>779</Words>
  <Application>Microsoft Office PowerPoint</Application>
  <PresentationFormat>Widescreen</PresentationFormat>
  <Paragraphs>92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5" baseType="lpstr">
      <vt:lpstr>Arial</vt:lpstr>
      <vt:lpstr>Calibri Light</vt:lpstr>
      <vt:lpstr>Futura Std Book</vt:lpstr>
      <vt:lpstr>Wingdings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Suellen Silva de Almeida</dc:creator>
  <cp:lastModifiedBy>João Victor Rodrigues Silva</cp:lastModifiedBy>
  <cp:revision>458</cp:revision>
  <cp:lastPrinted>2018-07-04T12:25:03Z</cp:lastPrinted>
  <dcterms:created xsi:type="dcterms:W3CDTF">2017-12-05T19:04:20Z</dcterms:created>
  <dcterms:modified xsi:type="dcterms:W3CDTF">2021-11-06T01:24:24Z</dcterms:modified>
</cp:coreProperties>
</file>