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306" r:id="rId2"/>
    <p:sldId id="340" r:id="rId3"/>
    <p:sldId id="341" r:id="rId4"/>
    <p:sldId id="355" r:id="rId5"/>
    <p:sldId id="349" r:id="rId6"/>
    <p:sldId id="348" r:id="rId7"/>
    <p:sldId id="353" r:id="rId8"/>
    <p:sldId id="342" r:id="rId9"/>
    <p:sldId id="257" r:id="rId10"/>
  </p:sldIdLst>
  <p:sldSz cx="12192000" cy="6858000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Futura Std Book" panose="020B0802020204020204" charset="0"/>
      <p:bold r:id="rId18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llen Silva de Almeida" initials="SSdA" lastIdx="1" clrIdx="0">
    <p:extLst>
      <p:ext uri="{19B8F6BF-5375-455C-9EA6-DF929625EA0E}">
        <p15:presenceInfo xmlns:p15="http://schemas.microsoft.com/office/powerpoint/2012/main" userId="S::suellenalmeida@codemge.com.br::08d72a9b-3175-4c0a-96c0-3c97589c9fba" providerId="AD"/>
      </p:ext>
    </p:extLst>
  </p:cmAuthor>
  <p:cmAuthor id="2" name="Lívia Maurizi Mendonça Passos" initials="LMMP" lastIdx="3" clrIdx="1">
    <p:extLst>
      <p:ext uri="{19B8F6BF-5375-455C-9EA6-DF929625EA0E}">
        <p15:presenceInfo xmlns:p15="http://schemas.microsoft.com/office/powerpoint/2012/main" userId="S::LiviaPassos@codemge.com.br::957547cc-07af-4de5-9bdb-946c66516b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929B"/>
    <a:srgbClr val="D81A22"/>
    <a:srgbClr val="009999"/>
    <a:srgbClr val="FF9900"/>
    <a:srgbClr val="101113"/>
    <a:srgbClr val="D81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pereira\AppData\Local\Microsoft\Windows\INetCache\Content.Outlook\CUEN48Y3\Gr&#225;ficos%20Teaser%20GEP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pereira\AppData\Local\Microsoft\Windows\INetCache\Content.Outlook\CUEN48Y3\Gr&#225;ficos%20Teaser%20GEPR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pereira\AppData\Local\Microsoft\Windows\INetCache\Content.Outlook\CUEN48Y3\Gr&#225;ficos%20Teaser%20GEPR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Receitas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4373416580995402"/>
          <c:y val="0.20666388507553513"/>
          <c:w val="0.74298238511530934"/>
          <c:h val="0.6919361497601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'Expominas JF'!$C$3</c:f>
              <c:strCache>
                <c:ptCount val="1"/>
                <c:pt idx="0">
                  <c:v>Receita Geral</c:v>
                </c:pt>
              </c:strCache>
            </c:strRef>
          </c:tx>
          <c:spPr>
            <a:solidFill>
              <a:srgbClr val="0B92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'Parque das águas'!$D$2:$I$2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'Expominas JF'!$F$3:$I$3</c:f>
              <c:numCache>
                <c:formatCode>#,##0_);[Red]\(#,##0\)</c:formatCode>
                <c:ptCount val="4"/>
                <c:pt idx="0">
                  <c:v>269739.83</c:v>
                </c:pt>
                <c:pt idx="1">
                  <c:v>401402.39</c:v>
                </c:pt>
                <c:pt idx="2">
                  <c:v>296924.59000000003</c:v>
                </c:pt>
                <c:pt idx="3">
                  <c:v>112507.62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9D-4AEF-9CD2-AE8780096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6978768"/>
        <c:axId val="576976144"/>
      </c:barChart>
      <c:lineChart>
        <c:grouping val="standard"/>
        <c:varyColors val="0"/>
        <c:ser>
          <c:idx val="1"/>
          <c:order val="1"/>
          <c:tx>
            <c:v>Crescimento percentual</c:v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1287154702308067E-2"/>
                  <c:y val="2.78597849926577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98-4BBB-BC04-E0A85B206CB9}"/>
                </c:ext>
              </c:extLst>
            </c:dLbl>
            <c:dLbl>
              <c:idx val="1"/>
              <c:layout>
                <c:manualLayout>
                  <c:x val="-5.4950522895330069E-2"/>
                  <c:y val="6.68634839823785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98-4BBB-BC04-E0A85B206CB9}"/>
                </c:ext>
              </c:extLst>
            </c:dLbl>
            <c:dLbl>
              <c:idx val="2"/>
              <c:layout>
                <c:manualLayout>
                  <c:x val="-5.8815062112690226E-2"/>
                  <c:y val="5.57195699853154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022813841762687E-2"/>
                      <c:h val="9.34140784487671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498-4BBB-BC04-E0A85B206CB9}"/>
                </c:ext>
              </c:extLst>
            </c:dLbl>
            <c:dLbl>
              <c:idx val="3"/>
              <c:layout>
                <c:manualLayout>
                  <c:x val="-5.5396662732740271E-2"/>
                  <c:y val="2.7859565624271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520704911628421E-2"/>
                      <c:h val="7.11262504546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498-4BBB-BC04-E0A85B206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'Parque das águas'!$F$2:$I$2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'Expominas JF'!$C$29:$H$29</c:f>
              <c:numCache>
                <c:formatCode>0%</c:formatCode>
                <c:ptCount val="4"/>
                <c:pt idx="0">
                  <c:v>0</c:v>
                </c:pt>
                <c:pt idx="1">
                  <c:v>0.48810944976127546</c:v>
                </c:pt>
                <c:pt idx="2">
                  <c:v>-0.26028195796243264</c:v>
                </c:pt>
                <c:pt idx="3">
                  <c:v>-0.62109025729394796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9D-4AEF-9CD2-AE8780096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906328"/>
        <c:axId val="487908952"/>
      </c:lineChart>
      <c:catAx>
        <c:axId val="57697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6144"/>
        <c:crosses val="autoZero"/>
        <c:auto val="1"/>
        <c:lblAlgn val="ctr"/>
        <c:lblOffset val="100"/>
        <c:noMultiLvlLbl val="0"/>
      </c:catAx>
      <c:valAx>
        <c:axId val="576976144"/>
        <c:scaling>
          <c:orientation val="minMax"/>
        </c:scaling>
        <c:delete val="0"/>
        <c:axPos val="l"/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8768"/>
        <c:crosses val="autoZero"/>
        <c:crossBetween val="between"/>
      </c:valAx>
      <c:valAx>
        <c:axId val="487908952"/>
        <c:scaling>
          <c:orientation val="minMax"/>
          <c:max val="0.70000000000000007"/>
          <c:min val="-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906328"/>
        <c:crosses val="max"/>
        <c:crossBetween val="between"/>
      </c:valAx>
      <c:catAx>
        <c:axId val="487906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7908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Despesas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'Expominas JF'!$C$4</c:f>
              <c:strCache>
                <c:ptCount val="1"/>
                <c:pt idx="0">
                  <c:v>Despesas Gerais</c:v>
                </c:pt>
              </c:strCache>
            </c:strRef>
          </c:tx>
          <c:spPr>
            <a:solidFill>
              <a:srgbClr val="0B92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'Parque das águas'!$D$2:$I$2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'Expominas JF'!$F$4:$I$4</c:f>
              <c:numCache>
                <c:formatCode>#,##0_);[Red]\(#,##0\)</c:formatCode>
                <c:ptCount val="4"/>
                <c:pt idx="0">
                  <c:v>1180386</c:v>
                </c:pt>
                <c:pt idx="1">
                  <c:v>1492384.9</c:v>
                </c:pt>
                <c:pt idx="2">
                  <c:v>1779494.78</c:v>
                </c:pt>
                <c:pt idx="3">
                  <c:v>1887421.33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9-471D-AC9B-ACDE029B7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6978768"/>
        <c:axId val="576976144"/>
      </c:barChart>
      <c:lineChart>
        <c:grouping val="standard"/>
        <c:varyColors val="0"/>
        <c:ser>
          <c:idx val="1"/>
          <c:order val="1"/>
          <c:tx>
            <c:v>Crescimento percentual</c:v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8556381429051623E-2"/>
                  <c:y val="2.78597849926577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D1-4624-BF7E-82C0B6C70BB8}"/>
                </c:ext>
              </c:extLst>
            </c:dLbl>
            <c:dLbl>
              <c:idx val="1"/>
              <c:layout>
                <c:manualLayout>
                  <c:x val="-5.5909747487412752E-2"/>
                  <c:y val="5.29338108544354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478111063185054E-2"/>
                      <c:h val="6.55542934561094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CD1-4624-BF7E-82C0B6C70BB8}"/>
                </c:ext>
              </c:extLst>
            </c:dLbl>
            <c:dLbl>
              <c:idx val="2"/>
              <c:layout>
                <c:manualLayout>
                  <c:x val="-5.7891111150363612E-2"/>
                  <c:y val="3.90036989897208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D1-4624-BF7E-82C0B6C70BB8}"/>
                </c:ext>
              </c:extLst>
            </c:dLbl>
            <c:dLbl>
              <c:idx val="3"/>
              <c:layout>
                <c:manualLayout>
                  <c:x val="-5.0654722256568162E-2"/>
                  <c:y val="2.78597849926578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D1-4624-BF7E-82C0B6C70B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'Parque das águas'!$F$2:$I$2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'Expominas JF'!$C$32:$H$32</c:f>
              <c:numCache>
                <c:formatCode>0%</c:formatCode>
                <c:ptCount val="4"/>
                <c:pt idx="0">
                  <c:v>0</c:v>
                </c:pt>
                <c:pt idx="1">
                  <c:v>0.26431938365924357</c:v>
                </c:pt>
                <c:pt idx="2">
                  <c:v>0.19238326520189272</c:v>
                </c:pt>
                <c:pt idx="3">
                  <c:v>6.0650107667076181E-2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9-471D-AC9B-ACDE029B7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906328"/>
        <c:axId val="487908952"/>
      </c:lineChart>
      <c:catAx>
        <c:axId val="57697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6144"/>
        <c:crosses val="autoZero"/>
        <c:auto val="1"/>
        <c:lblAlgn val="ctr"/>
        <c:lblOffset val="100"/>
        <c:noMultiLvlLbl val="0"/>
      </c:catAx>
      <c:valAx>
        <c:axId val="576976144"/>
        <c:scaling>
          <c:orientation val="minMax"/>
        </c:scaling>
        <c:delete val="0"/>
        <c:axPos val="l"/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8768"/>
        <c:crosses val="autoZero"/>
        <c:crossBetween val="between"/>
      </c:valAx>
      <c:valAx>
        <c:axId val="487908952"/>
        <c:scaling>
          <c:orientation val="minMax"/>
          <c:max val="0.75000000000000011"/>
          <c:min val="-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906328"/>
        <c:crosses val="max"/>
        <c:crossBetween val="between"/>
      </c:valAx>
      <c:catAx>
        <c:axId val="487906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7908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Resultado Líquido</a:t>
            </a:r>
          </a:p>
        </c:rich>
      </c:tx>
      <c:layout>
        <c:manualLayout>
          <c:xMode val="edge"/>
          <c:yMode val="edge"/>
          <c:x val="0.33296555235324238"/>
          <c:y val="1.02766648095843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626760738083543"/>
          <c:y val="0.13284768211920531"/>
          <c:w val="0.83600712481828243"/>
          <c:h val="0.78768211920529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'Expominas JF'!$C$5</c:f>
              <c:strCache>
                <c:ptCount val="1"/>
                <c:pt idx="0">
                  <c:v>Resultado Líquido</c:v>
                </c:pt>
              </c:strCache>
            </c:strRef>
          </c:tx>
          <c:spPr>
            <a:solidFill>
              <a:srgbClr val="0B92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'Parque das águas'!$F$2:$I$2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'Expominas JF'!$F$5:$I$5</c:f>
              <c:numCache>
                <c:formatCode>#,##0_ ;\-#,##0\ </c:formatCode>
                <c:ptCount val="4"/>
                <c:pt idx="0">
                  <c:v>-910646.16999999993</c:v>
                </c:pt>
                <c:pt idx="1">
                  <c:v>-1090982.5100000002</c:v>
                </c:pt>
                <c:pt idx="2">
                  <c:v>-1482570.19</c:v>
                </c:pt>
                <c:pt idx="3">
                  <c:v>-1774913.71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04-4AAA-A256-002C45838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6978768"/>
        <c:axId val="576976144"/>
      </c:barChart>
      <c:lineChart>
        <c:grouping val="standard"/>
        <c:varyColors val="0"/>
        <c:ser>
          <c:idx val="1"/>
          <c:order val="1"/>
          <c:tx>
            <c:v>Percentual</c:v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0489424191830138E-2"/>
                  <c:y val="3.08299944287529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B5-4E45-8728-BAF27FBEB7CD}"/>
                </c:ext>
              </c:extLst>
            </c:dLbl>
            <c:dLbl>
              <c:idx val="1"/>
              <c:layout>
                <c:manualLayout>
                  <c:x val="-4.6718566375188592E-2"/>
                  <c:y val="3.08299944287529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B5-4E45-8728-BAF27FBEB7CD}"/>
                </c:ext>
              </c:extLst>
            </c:dLbl>
            <c:dLbl>
              <c:idx val="2"/>
              <c:layout>
                <c:manualLayout>
                  <c:x val="-4.6718566375188703E-2"/>
                  <c:y val="2.56916620239607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B5-4E45-8728-BAF27FBEB7CD}"/>
                </c:ext>
              </c:extLst>
            </c:dLbl>
            <c:dLbl>
              <c:idx val="3"/>
              <c:layout>
                <c:manualLayout>
                  <c:x val="-4.6718566375188592E-2"/>
                  <c:y val="2.56916620239608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B5-4E45-8728-BAF27FBEB7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'Parque das águas'!$F$2:$I$2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'Expominas JF'!$C$35:$H$35</c:f>
              <c:numCache>
                <c:formatCode>0%</c:formatCode>
                <c:ptCount val="4"/>
                <c:pt idx="0">
                  <c:v>0</c:v>
                </c:pt>
                <c:pt idx="1">
                  <c:v>0.19803118482340987</c:v>
                </c:pt>
                <c:pt idx="2">
                  <c:v>0.35893121696332198</c:v>
                </c:pt>
                <c:pt idx="3">
                  <c:v>0.19718696758633736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04-4AAA-A256-002C45838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604376"/>
        <c:axId val="591604048"/>
      </c:lineChart>
      <c:catAx>
        <c:axId val="57697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6144"/>
        <c:crosses val="autoZero"/>
        <c:auto val="1"/>
        <c:lblAlgn val="ctr"/>
        <c:lblOffset val="100"/>
        <c:noMultiLvlLbl val="0"/>
      </c:catAx>
      <c:valAx>
        <c:axId val="576976144"/>
        <c:scaling>
          <c:orientation val="minMax"/>
        </c:scaling>
        <c:delete val="0"/>
        <c:axPos val="l"/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8768"/>
        <c:crosses val="autoZero"/>
        <c:crossBetween val="between"/>
      </c:valAx>
      <c:valAx>
        <c:axId val="591604048"/>
        <c:scaling>
          <c:orientation val="minMax"/>
          <c:min val="-11.9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1604376"/>
        <c:crosses val="max"/>
        <c:crossBetween val="between"/>
      </c:valAx>
      <c:catAx>
        <c:axId val="591604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1604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C8D8A-478A-4695-9906-BA268BE0F379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AB439-0258-4C19-A682-9AA6745E5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65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A1E308B2-A224-42E3-AECD-3170D5674C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4074" y="1800187"/>
            <a:ext cx="10680275" cy="4351338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6AB1AFDA-FB51-4C0C-9D3E-B9336AB70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040090"/>
            <a:ext cx="9144000" cy="839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pt-BR" sz="3000" b="1" kern="1200" dirty="0">
                <a:solidFill>
                  <a:srgbClr val="D81A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7300CE-49DC-4CAD-BD78-33F9028CD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154947"/>
            <a:ext cx="113538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BR" sz="4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BCB20AB-FC74-45ED-829E-4A0522BBE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B62F825-A79D-4C2B-89D0-9D31B06C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49" y="64056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78FC1645-38B0-45AD-8147-25D4FBE06C7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313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D9220-E710-4DF3-A88A-E8DF1D16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A99EAEF-A6A4-4AFE-AF7F-5DA586A69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59C355-033B-40E5-811C-8B8AB9FF7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1F4386-480D-4432-AAD2-B85C87AC5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42ED2-4A8C-46E8-843B-606336D4FA70}" type="datetime1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50F535-4891-4EE6-A385-288927FA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A1FE46-2164-4CCC-A894-6FCB9D7D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82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CC341-2AC8-4B27-B2CD-4ED25372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174146F-3EC4-4511-9D69-5B04F157F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03452C-8CDB-444F-A82D-47E1E879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F574F-168E-4D32-BCAB-6B1A42883718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22B305-4BAC-43EF-9030-40B721FD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CABBB5-2830-40B0-B987-7EED83A7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167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462CF5-24DE-4C5C-9C52-E11ACC401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CFD858-074C-46DF-A5BC-C6A423DD2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8742D0-7601-4BD2-B895-4B6C3306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FEDF8-CC41-47DF-8C2E-23FDC6A69D63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44C987-5107-4AAA-B3F8-B7C29984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644364-775C-4CF4-89B6-AD9ADBDE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3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D8A12748-DEE0-4014-A9A6-07DFE1E9A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4074" y="1800187"/>
            <a:ext cx="10680275" cy="4351338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FD104A73-BF48-4BCE-8358-554EC0634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040090"/>
            <a:ext cx="9144000" cy="839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pt-BR" sz="3000" b="1" kern="1200" dirty="0">
                <a:solidFill>
                  <a:srgbClr val="D81A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8792EC-0702-4D3D-87A2-3F9837B7C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154947"/>
            <a:ext cx="113538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BR" sz="4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4F6867C-9D80-4A13-B802-4B88FDDF18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A27127FC-2EC8-43BB-AD3E-78330858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49" y="64056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78FC1645-38B0-45AD-8147-25D4FBE06C7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558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ADDC6-6F40-45BD-85BF-F81C26E3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63678A-69C5-4CAD-AF9C-CD18723C4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C01045-BE4B-42D2-8109-E0AA910B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9C0E9-5441-4BED-AB1D-F0AF173E8BCA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A31F8D-2A06-4247-B5C5-4F2479E0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AB4F21-3D2A-493E-B10C-E87A6BF8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289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C8413A6-FFB1-480B-9452-C5FD83EB6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5276" y="0"/>
            <a:ext cx="7410091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21D47C0-33BB-4027-9226-576CB9FAF2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9736" y="-60442"/>
            <a:ext cx="52451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just" defTabSz="914400" rtl="0" eaLnBrk="1" latinLnBrk="0" hangingPunct="1">
              <a:lnSpc>
                <a:spcPct val="90000"/>
              </a:lnSpc>
              <a:defRPr lang="pt-BR" sz="36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68AA6CA-C40C-4DA8-82FC-540A67A926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9736" y="2327158"/>
            <a:ext cx="4292264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buNone/>
              <a:defRPr lang="pt-BR" sz="3600" b="1" kern="1200" dirty="0">
                <a:solidFill>
                  <a:srgbClr val="D81A22"/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238CF0A-7E0E-4353-9B0B-8DD49950E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600" y="5850470"/>
            <a:ext cx="2536369" cy="69655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5E022AC-DA2E-42EC-9499-8D582D709B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969" y="4969317"/>
            <a:ext cx="2538000" cy="6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4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A8AF1-442A-4DAA-8847-663027EB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1273CA-F0DC-47B5-A865-7E495A317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D54FCF-DF82-42E1-A64C-D959FDF46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05D8FA-EFAF-4E07-964E-26F926AC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E9314-380E-4BAE-9118-3730F5F12E9F}" type="datetime1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3D557F-E251-48D3-A2F1-2D137413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81E35C-8979-4B35-9EC1-6C5320FF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D8DC8-EA77-4FEF-B603-007C2A4E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0F6776-EDF9-4FC4-95D7-960BEB139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F1B3E5-0E62-4E27-9B59-1EE64AFE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115ACE-98D8-423E-AE5D-3DD6A444E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AEE1EE-061C-4BDB-8095-F9C25AA92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BDC28C-2738-49B6-AA27-9B27C32F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6D345-4517-4BC7-867C-AA48AAFA4A9F}" type="datetime1">
              <a:rPr lang="pt-BR" smtClean="0"/>
              <a:t>05/11/2021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CBA8E51-26CA-423D-BB04-A938654F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2ED064-5F33-45F9-B2B0-11AFE2AA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52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A1E308B2-A224-42E3-AECD-3170D5674C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4074" y="1800187"/>
            <a:ext cx="10680275" cy="4351338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6AB1AFDA-FB51-4C0C-9D3E-B9336AB70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040090"/>
            <a:ext cx="9144000" cy="839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pt-BR" sz="3000" b="1" kern="1200" dirty="0">
                <a:solidFill>
                  <a:srgbClr val="D81A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7300CE-49DC-4CAD-BD78-33F9028CD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154947"/>
            <a:ext cx="113538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BR" sz="4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BCB20AB-FC74-45ED-829E-4A0522BBE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18" name="Espaço Reservado para Número de Slide 5">
            <a:extLst>
              <a:ext uri="{FF2B5EF4-FFF2-40B4-BE49-F238E27FC236}">
                <a16:creationId xmlns:a16="http://schemas.microsoft.com/office/drawing/2014/main" id="{37DA2F30-1935-491F-98EB-6251E938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49" y="64056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78FC1645-38B0-45AD-8147-25D4FBE06C7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612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85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5DF4F-1090-4EF7-9FE3-88E41A3A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54726-D014-4876-8E45-D3A96BF63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4AEB28-038E-4C17-9275-3995F88C2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0C7BB5-D9ED-4908-863F-592933CD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349A4-03F3-44E5-9B4D-0FB5510C0F40}" type="datetime1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4E5411-0902-4E82-A53D-BDB1DFFD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7FBF9B-5034-4A06-BDE6-F0D3104E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92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2802C3-0F11-4B27-A424-92047841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B49223-216F-4BDA-B2CD-5000D2D66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B9857E-5AE3-4640-AF8B-32F55B641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0768-1EFA-4E66-A73D-E329B9AAE89F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FE7D94-DFD8-4188-8A4A-E6CC444D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C80447-0B58-492C-8261-5C6FAF15A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14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530BB11-E0B8-42D0-B9B4-AB290DAE46C8}"/>
              </a:ext>
            </a:extLst>
          </p:cNvPr>
          <p:cNvSpPr txBox="1"/>
          <p:nvPr/>
        </p:nvSpPr>
        <p:spPr>
          <a:xfrm>
            <a:off x="8090641" y="768728"/>
            <a:ext cx="4116067" cy="376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D81A22"/>
                </a:solidFill>
                <a:latin typeface="Futura Std Book" panose="020B0802020204020204" pitchFamily="34" charset="0"/>
              </a:rPr>
              <a:t>EXPOMINAS JUIZ DE FORA</a:t>
            </a:r>
          </a:p>
          <a:p>
            <a:pPr>
              <a:lnSpc>
                <a:spcPct val="90000"/>
              </a:lnSpc>
              <a:defRPr/>
            </a:pPr>
            <a:r>
              <a:rPr lang="pt-BR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OPORTUNIDADE </a:t>
            </a:r>
          </a:p>
          <a:p>
            <a:pPr>
              <a:lnSpc>
                <a:spcPct val="90000"/>
              </a:lnSpc>
              <a:defRPr/>
            </a:pPr>
            <a:r>
              <a:rPr lang="pt-BR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DE INVESTIMENTO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NO SETOR DE EVENTOS </a:t>
            </a: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Futura Std Book" panose="020B0802020204020204" pitchFamily="34" charset="0"/>
                <a:cs typeface="Calibri" panose="020F0502020204030204" pitchFamily="34" charset="0"/>
              </a:rPr>
              <a:t>Novembro 2021</a:t>
            </a:r>
          </a:p>
          <a:p>
            <a:pPr algn="just">
              <a:lnSpc>
                <a:spcPct val="90000"/>
              </a:lnSpc>
            </a:pPr>
            <a:endParaRPr lang="pt-BR" sz="3600" b="1" dirty="0">
              <a:solidFill>
                <a:srgbClr val="D81A22"/>
              </a:solidFill>
              <a:latin typeface="Futura Std Book" panose="020B0802020204020204" pitchFamily="34" charset="0"/>
            </a:endParaRP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DB62F89E-274D-4E04-AC8E-A639D4F067DC}"/>
              </a:ext>
            </a:extLst>
          </p:cNvPr>
          <p:cNvSpPr txBox="1">
            <a:spLocks/>
          </p:cNvSpPr>
          <p:nvPr/>
        </p:nvSpPr>
        <p:spPr>
          <a:xfrm>
            <a:off x="9201149" y="640560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8FC1645-38B0-45AD-8147-25D4FBE06C72}" type="slidenum">
              <a:rPr lang="pt-BR" smtClean="0"/>
              <a:pPr algn="r"/>
              <a:t>1</a:t>
            </a:fld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145633E-ACC4-4DE7-BA69-1EC7D7899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8011487" cy="68580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34A95A4-BFAD-43D5-9228-454679AE2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600" y="5850470"/>
            <a:ext cx="2536369" cy="69655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1143347-AE47-46C6-8FA0-F155B5EF2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969" y="4969317"/>
            <a:ext cx="2538000" cy="6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Resumo da oportunidade</a:t>
            </a:r>
          </a:p>
          <a:p>
            <a:r>
              <a:rPr lang="pt-BR" sz="30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SUMÁRIO EXECUTIVO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040612-D7D7-40A8-B8D0-2D89B6FDDA2D}"/>
              </a:ext>
            </a:extLst>
          </p:cNvPr>
          <p:cNvSpPr txBox="1"/>
          <p:nvPr/>
        </p:nvSpPr>
        <p:spPr>
          <a:xfrm>
            <a:off x="760735" y="1783077"/>
            <a:ext cx="9746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500" dirty="0"/>
              <a:t>A Companhia de Desenvolvimento de Minas Gerais – CODEMGE está executando o processo de desestatização do </a:t>
            </a:r>
            <a:r>
              <a:rPr lang="pt-BR" sz="1500" dirty="0" err="1"/>
              <a:t>Expominas</a:t>
            </a:r>
            <a:r>
              <a:rPr lang="pt-BR" sz="1500" dirty="0"/>
              <a:t> Juiz de Fora.</a:t>
            </a:r>
          </a:p>
          <a:p>
            <a:pPr marL="342900" indent="-34290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t-BR" sz="1500" dirty="0"/>
              <a:t>O </a:t>
            </a:r>
            <a:r>
              <a:rPr lang="pt-BR" sz="1500" dirty="0" err="1"/>
              <a:t>Expominas</a:t>
            </a:r>
            <a:r>
              <a:rPr lang="pt-BR" sz="1500" dirty="0"/>
              <a:t> Juiz de Fora foi inaugurado em 29 de junho de 2006, com investimento de R$ 47,6 milhões. O empreendimento apresenta o conceito e a marca </a:t>
            </a:r>
            <a:r>
              <a:rPr lang="pt-BR" sz="1500" dirty="0" err="1"/>
              <a:t>Expominas</a:t>
            </a:r>
            <a:r>
              <a:rPr lang="pt-BR" sz="1500" dirty="0"/>
              <a:t>, expandindo a atuação do Estado em centros de convenções para a Zona da Mata, região chave entre a capital mineira, Belo Horizonte, e a capital carioca, Rio de Janeiro.</a:t>
            </a:r>
          </a:p>
          <a:p>
            <a:pPr marL="342900" indent="-34290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t-BR" sz="1500" dirty="0"/>
              <a:t>Localização: O </a:t>
            </a:r>
            <a:r>
              <a:rPr lang="pt-BR" sz="1500" dirty="0" err="1"/>
              <a:t>Expominas</a:t>
            </a:r>
            <a:r>
              <a:rPr lang="pt-BR" sz="1500" dirty="0"/>
              <a:t> está </a:t>
            </a:r>
            <a:r>
              <a:rPr lang="pt-BR" sz="1500" dirty="0">
                <a:cs typeface="Calibri" panose="020F0502020204030204" pitchFamily="34" charset="0"/>
              </a:rPr>
              <a:t>localizado às margens da BR-040, km 790, a aproximadamente 15 minutos do centro da cidade de Juiz de Fora.</a:t>
            </a:r>
            <a:endParaRPr lang="pt-BR" sz="1500" dirty="0"/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5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Destaques da oportunidade</a:t>
            </a:r>
          </a:p>
          <a:p>
            <a:r>
              <a:rPr lang="pt-BR" sz="30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SUMÁRIO EXECUTIVO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040612-D7D7-40A8-B8D0-2D89B6FDDA2D}"/>
              </a:ext>
            </a:extLst>
          </p:cNvPr>
          <p:cNvSpPr txBox="1"/>
          <p:nvPr/>
        </p:nvSpPr>
        <p:spPr>
          <a:xfrm>
            <a:off x="397607" y="1495456"/>
            <a:ext cx="6859629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 fontAlgn="base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pt-BR" sz="1500" dirty="0"/>
              <a:t>Formado por um pavilhão de eventos, teatro, salas multiuso, hall nobre, sala VIP e de apoio, instalado em um terreno com área de cerca de 120 mil m²;</a:t>
            </a:r>
          </a:p>
          <a:p>
            <a:pPr marL="342900" lvl="1" indent="-342900" algn="just" fontAlgn="base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pt-BR" sz="1500" dirty="0"/>
              <a:t>O espaço destinado à realização de eventos é de 15 mil m² (total de 20 mil m² de área construída) e permite realizar eventos de até 13 mil pessoas simultaneamente, em até 6 eventos distintos;</a:t>
            </a:r>
          </a:p>
          <a:p>
            <a:pPr marL="342900" lvl="1" indent="-342900" algn="just" fontAlgn="base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pt-BR" sz="1500" dirty="0"/>
              <a:t>Teatro com 1.525 assentos e sistema de ar condicionado central (inclusive nas salas multiuso);</a:t>
            </a:r>
          </a:p>
          <a:p>
            <a:pPr marL="342900" lvl="1" indent="-342900" algn="just" fontAlgn="base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pt-BR" sz="1500" dirty="0"/>
              <a:t>Estacionamento com 1.100 vagas;</a:t>
            </a:r>
          </a:p>
          <a:p>
            <a:pPr marL="342900" lvl="1" indent="-342900" algn="just" fontAlgn="base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pt-BR" sz="1500" dirty="0"/>
              <a:t>Único local da região que comporta a realização de eventos e feiras de grande porte;</a:t>
            </a:r>
          </a:p>
          <a:p>
            <a:pPr marL="342900" lvl="1" indent="-342900" algn="just" fontAlgn="base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pt-BR" sz="1500" dirty="0"/>
              <a:t>Setor de serviços e turismo bem estruturado;</a:t>
            </a:r>
          </a:p>
          <a:p>
            <a:pPr marL="342900" lvl="1" indent="-342900" algn="just" fontAlgn="base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pt-BR" sz="1500" dirty="0"/>
              <a:t>Possibilidade de alteração na atividade primária do espaço, podendo abrigar galpões de logística, centro de distribuição e depósitos;</a:t>
            </a:r>
          </a:p>
          <a:p>
            <a:pPr marL="342900" lvl="1" indent="-342900" algn="just" fontAlgn="base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pt-BR" sz="1500" dirty="0"/>
              <a:t>Sistema de ar condicionado precisa passar por reforma estimada em R$ 4,5 milhões;</a:t>
            </a:r>
          </a:p>
          <a:p>
            <a:pPr marL="342900" lvl="1" indent="-34290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pt-BR" sz="1500" dirty="0"/>
          </a:p>
          <a:p>
            <a:pPr marL="342900" marR="0" lvl="0" indent="-34290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t-BR" sz="1500" dirty="0"/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A3F64FE-CA53-4C38-967B-C3BD33AC9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70" y="817729"/>
            <a:ext cx="4392823" cy="526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1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E2D29653-E9C0-4DDC-90C3-FA29E172F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57" y="1686729"/>
            <a:ext cx="5903467" cy="402571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478C1CB-5B10-4532-8351-F44762205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2" y="1694955"/>
            <a:ext cx="5975448" cy="402571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Fotos do </a:t>
            </a:r>
            <a:r>
              <a:rPr lang="pt-BR" sz="3000" b="1" dirty="0" err="1">
                <a:solidFill>
                  <a:srgbClr val="D81A22"/>
                </a:solidFill>
                <a:latin typeface="Calibri" panose="020F0502020204030204" pitchFamily="34" charset="0"/>
              </a:rPr>
              <a:t>Expominas</a:t>
            </a:r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 Juiz de Fora</a:t>
            </a:r>
          </a:p>
          <a:p>
            <a:r>
              <a:rPr lang="pt-BR" sz="30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VISÃO GERAL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40" name="AutoShape 2">
            <a:extLst>
              <a:ext uri="{FF2B5EF4-FFF2-40B4-BE49-F238E27FC236}">
                <a16:creationId xmlns:a16="http://schemas.microsoft.com/office/drawing/2014/main" id="{09222FA7-4264-4F25-B22B-A624C0AAF9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FA0ECE25-CFD9-4EF3-80FD-E17B7E1E3434}"/>
              </a:ext>
            </a:extLst>
          </p:cNvPr>
          <p:cNvSpPr txBox="1"/>
          <p:nvPr/>
        </p:nvSpPr>
        <p:spPr>
          <a:xfrm>
            <a:off x="6161657" y="5404666"/>
            <a:ext cx="2905200" cy="307777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Hall Nobre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8D9530B-C1EA-4049-86E4-BB330D9B241A}"/>
              </a:ext>
            </a:extLst>
          </p:cNvPr>
          <p:cNvSpPr txBox="1"/>
          <p:nvPr/>
        </p:nvSpPr>
        <p:spPr>
          <a:xfrm>
            <a:off x="126876" y="5412892"/>
            <a:ext cx="2905200" cy="307777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Auditório</a:t>
            </a:r>
            <a:endParaRPr lang="pt-B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7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ixaDeTexto 34">
            <a:extLst>
              <a:ext uri="{FF2B5EF4-FFF2-40B4-BE49-F238E27FC236}">
                <a16:creationId xmlns:a16="http://schemas.microsoft.com/office/drawing/2014/main" id="{E5F7E1BE-B63B-4401-A77A-FB7DF7BE4BE5}"/>
              </a:ext>
            </a:extLst>
          </p:cNvPr>
          <p:cNvSpPr txBox="1"/>
          <p:nvPr/>
        </p:nvSpPr>
        <p:spPr>
          <a:xfrm>
            <a:off x="640888" y="6013036"/>
            <a:ext cx="7093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* avaliação imobiliária do ativo, considerada a soma dos valores de terreno, construções, benfeitorias, móveis e utensílios associados.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Detalhes financeiros</a:t>
            </a:r>
            <a:endParaRPr lang="pt-BR" sz="3000" b="1" dirty="0">
              <a:latin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SUMÁRIO EXECUTIVO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040612-D7D7-40A8-B8D0-2D89B6FDDA2D}"/>
              </a:ext>
            </a:extLst>
          </p:cNvPr>
          <p:cNvSpPr txBox="1"/>
          <p:nvPr/>
        </p:nvSpPr>
        <p:spPr>
          <a:xfrm>
            <a:off x="1264077" y="1774688"/>
            <a:ext cx="4077608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 fontAlgn="base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t-BR" sz="1500" dirty="0"/>
              <a:t>Histórico de locações concentradas em eventos de formatura e colações de grau, atendendo aos graduandos das universidades da região de Juiz de Fora e região Serrana do Rio de Janeiro;</a:t>
            </a:r>
          </a:p>
          <a:p>
            <a:pPr marL="342900" marR="0" lvl="1" indent="-342900" algn="just" fontAlgn="base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500" dirty="0"/>
              <a:t>Equipamento opera com baixa receita por não haver um trabalho de captação de eventos ativa e falta de ações de divulgação do ativo;</a:t>
            </a:r>
          </a:p>
          <a:p>
            <a:pPr marL="342900" marR="0" lvl="1" indent="-342900" algn="just" fontAlgn="base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500" dirty="0"/>
              <a:t>Avaliação imobiliária = R$ 61.029.164,00*;</a:t>
            </a:r>
          </a:p>
          <a:p>
            <a:pPr marL="342900" marR="0" lvl="0" indent="-342900" algn="just" fontAlgn="base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t-BR" sz="1300" dirty="0"/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5</a:t>
            </a:fld>
            <a:endParaRPr lang="pt-BR" dirty="0"/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F37CA0F4-D751-481A-9CCB-7580A98079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660638"/>
              </p:ext>
            </p:extLst>
          </p:nvPr>
        </p:nvGraphicFramePr>
        <p:xfrm>
          <a:off x="5341685" y="1035828"/>
          <a:ext cx="3668091" cy="227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4FB57208-DDDF-49B0-8653-BC6E2E10A5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503028"/>
              </p:ext>
            </p:extLst>
          </p:nvPr>
        </p:nvGraphicFramePr>
        <p:xfrm>
          <a:off x="8589170" y="1084031"/>
          <a:ext cx="3510038" cy="227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0BE96292-7661-4705-BCBE-1880F783B3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784692"/>
              </p:ext>
            </p:extLst>
          </p:nvPr>
        </p:nvGraphicFramePr>
        <p:xfrm>
          <a:off x="6550366" y="3540426"/>
          <a:ext cx="4077608" cy="247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7461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EXPOMINAS JUIZ DE FORA</a:t>
            </a:r>
          </a:p>
          <a:p>
            <a:r>
              <a:rPr lang="pt-BR" sz="30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VISÃO GERAL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64F0BBC-81C0-49B5-A169-DE2213C43E9B}"/>
              </a:ext>
            </a:extLst>
          </p:cNvPr>
          <p:cNvSpPr txBox="1"/>
          <p:nvPr/>
        </p:nvSpPr>
        <p:spPr>
          <a:xfrm>
            <a:off x="706198" y="3741952"/>
            <a:ext cx="5352219" cy="20538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endParaRPr lang="pt-BR" sz="1200" dirty="0"/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endParaRPr lang="pt-BR" sz="1200" dirty="0"/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Apuração de avarias após realização do evento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Acerto final do evento</a:t>
            </a:r>
            <a:endParaRPr lang="pt-BR" sz="12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5F210E8-0A9B-49AC-842D-BECAFDACFB44}"/>
              </a:ext>
            </a:extLst>
          </p:cNvPr>
          <p:cNvSpPr txBox="1"/>
          <p:nvPr/>
        </p:nvSpPr>
        <p:spPr>
          <a:xfrm>
            <a:off x="706198" y="1559367"/>
            <a:ext cx="5262243" cy="20538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endParaRPr lang="pt-BR" sz="1200" dirty="0"/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endParaRPr lang="pt-BR" sz="1200" dirty="0"/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Captação passiva de eventos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Necessidade de um setor comercial estabelecido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pt-BR" sz="1200" dirty="0"/>
              <a:t>        para captar eventos externamente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Não há um plano de divulgação e promoção do ativo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pt-BR" sz="12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pt-BR" sz="1200" b="1" i="1" dirty="0"/>
          </a:p>
          <a:p>
            <a:pPr lvl="1"/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13492B9-F04F-4FA9-8A9D-6ECC3A752C5A}"/>
              </a:ext>
            </a:extLst>
          </p:cNvPr>
          <p:cNvSpPr txBox="1"/>
          <p:nvPr/>
        </p:nvSpPr>
        <p:spPr>
          <a:xfrm>
            <a:off x="6210817" y="3734336"/>
            <a:ext cx="5352219" cy="20538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noAutofit/>
          </a:bodyPr>
          <a:lstStyle/>
          <a:p>
            <a:pPr algn="r"/>
            <a:endParaRPr lang="pt-BR" sz="1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5F556F9-76B6-437D-8F56-6FE9B8D3DE1E}"/>
              </a:ext>
            </a:extLst>
          </p:cNvPr>
          <p:cNvSpPr txBox="1"/>
          <p:nvPr/>
        </p:nvSpPr>
        <p:spPr>
          <a:xfrm>
            <a:off x="6199475" y="1547000"/>
            <a:ext cx="5352219" cy="20538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noAutofit/>
          </a:bodyPr>
          <a:lstStyle/>
          <a:p>
            <a:pPr algn="r"/>
            <a:endParaRPr lang="pt-BR" sz="1400" b="1" dirty="0"/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58BF9C3F-6C9F-4D70-AFA1-F34B563BC7AB}"/>
              </a:ext>
            </a:extLst>
          </p:cNvPr>
          <p:cNvGrpSpPr/>
          <p:nvPr/>
        </p:nvGrpSpPr>
        <p:grpSpPr>
          <a:xfrm>
            <a:off x="3785483" y="1330013"/>
            <a:ext cx="4688544" cy="4688544"/>
            <a:chOff x="3733727" y="1364754"/>
            <a:chExt cx="4688544" cy="4688544"/>
          </a:xfrm>
        </p:grpSpPr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EA9857AD-963A-462B-BDE1-095782DC7C96}"/>
                </a:ext>
              </a:extLst>
            </p:cNvPr>
            <p:cNvSpPr/>
            <p:nvPr/>
          </p:nvSpPr>
          <p:spPr>
            <a:xfrm>
              <a:off x="4120501" y="1615530"/>
              <a:ext cx="4050994" cy="4050994"/>
            </a:xfrm>
            <a:custGeom>
              <a:avLst/>
              <a:gdLst>
                <a:gd name="connsiteX0" fmla="*/ 2025497 w 4050994"/>
                <a:gd name="connsiteY0" fmla="*/ 0 h 4050994"/>
                <a:gd name="connsiteX1" fmla="*/ 4050994 w 4050994"/>
                <a:gd name="connsiteY1" fmla="*/ 2025497 h 4050994"/>
                <a:gd name="connsiteX2" fmla="*/ 2025497 w 4050994"/>
                <a:gd name="connsiteY2" fmla="*/ 2025497 h 4050994"/>
                <a:gd name="connsiteX3" fmla="*/ 2025497 w 4050994"/>
                <a:gd name="connsiteY3" fmla="*/ 0 h 405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0994" h="4050994">
                  <a:moveTo>
                    <a:pt x="2025497" y="0"/>
                  </a:moveTo>
                  <a:cubicBezTo>
                    <a:pt x="3144148" y="0"/>
                    <a:pt x="4050994" y="906846"/>
                    <a:pt x="4050994" y="2025497"/>
                  </a:cubicBezTo>
                  <a:lnTo>
                    <a:pt x="2025497" y="2025497"/>
                  </a:lnTo>
                  <a:lnTo>
                    <a:pt x="2025497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1993" tIns="861207" rIns="427171" bIns="2123767" numCol="1" spcCol="1270" anchor="ctr" anchorCtr="0">
              <a:noAutofit/>
            </a:bodyPr>
            <a:lstStyle/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400" b="1" kern="1200" dirty="0">
                <a:solidFill>
                  <a:srgbClr val="D81A22"/>
                </a:solidFill>
              </a:endParaRP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98EEAD56-E3B2-4290-825D-FAE7745B6A6E}"/>
                </a:ext>
              </a:extLst>
            </p:cNvPr>
            <p:cNvSpPr/>
            <p:nvPr/>
          </p:nvSpPr>
          <p:spPr>
            <a:xfrm>
              <a:off x="4120501" y="1751527"/>
              <a:ext cx="4050994" cy="4050994"/>
            </a:xfrm>
            <a:custGeom>
              <a:avLst/>
              <a:gdLst>
                <a:gd name="connsiteX0" fmla="*/ 4050994 w 4050994"/>
                <a:gd name="connsiteY0" fmla="*/ 2025497 h 4050994"/>
                <a:gd name="connsiteX1" fmla="*/ 2025497 w 4050994"/>
                <a:gd name="connsiteY1" fmla="*/ 4050994 h 4050994"/>
                <a:gd name="connsiteX2" fmla="*/ 2025497 w 4050994"/>
                <a:gd name="connsiteY2" fmla="*/ 2025497 h 4050994"/>
                <a:gd name="connsiteX3" fmla="*/ 4050994 w 4050994"/>
                <a:gd name="connsiteY3" fmla="*/ 2025497 h 405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0994" h="4050994">
                  <a:moveTo>
                    <a:pt x="4050994" y="2025497"/>
                  </a:moveTo>
                  <a:cubicBezTo>
                    <a:pt x="4050994" y="3144148"/>
                    <a:pt x="3144148" y="4050994"/>
                    <a:pt x="2025497" y="4050994"/>
                  </a:cubicBezTo>
                  <a:lnTo>
                    <a:pt x="2025497" y="2025497"/>
                  </a:lnTo>
                  <a:lnTo>
                    <a:pt x="4050994" y="2025497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1993" tIns="2123767" rIns="427171" bIns="861207" numCol="1" spcCol="1270" anchor="ctr" anchorCtr="0">
              <a:noAutofit/>
            </a:bodyPr>
            <a:lstStyle/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050" b="1" kern="1200" dirty="0">
                <a:solidFill>
                  <a:schemeClr val="tx1"/>
                </a:solidFill>
              </a:endParaRPr>
            </a:p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400" b="1" kern="1200" dirty="0">
                <a:solidFill>
                  <a:srgbClr val="D81A22"/>
                </a:solidFill>
              </a:endParaRPr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287A091E-0B5E-4496-8E36-649EA24E1CF1}"/>
                </a:ext>
              </a:extLst>
            </p:cNvPr>
            <p:cNvSpPr/>
            <p:nvPr/>
          </p:nvSpPr>
          <p:spPr>
            <a:xfrm>
              <a:off x="3984503" y="1751527"/>
              <a:ext cx="4050994" cy="4050994"/>
            </a:xfrm>
            <a:custGeom>
              <a:avLst/>
              <a:gdLst>
                <a:gd name="connsiteX0" fmla="*/ 2025497 w 4050994"/>
                <a:gd name="connsiteY0" fmla="*/ 4050994 h 4050994"/>
                <a:gd name="connsiteX1" fmla="*/ 0 w 4050994"/>
                <a:gd name="connsiteY1" fmla="*/ 2025497 h 4050994"/>
                <a:gd name="connsiteX2" fmla="*/ 2025497 w 4050994"/>
                <a:gd name="connsiteY2" fmla="*/ 2025497 h 4050994"/>
                <a:gd name="connsiteX3" fmla="*/ 2025497 w 4050994"/>
                <a:gd name="connsiteY3" fmla="*/ 4050994 h 405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0994" h="4050994">
                  <a:moveTo>
                    <a:pt x="2025497" y="4050994"/>
                  </a:moveTo>
                  <a:cubicBezTo>
                    <a:pt x="906846" y="4050994"/>
                    <a:pt x="0" y="3144148"/>
                    <a:pt x="0" y="2025497"/>
                  </a:cubicBezTo>
                  <a:lnTo>
                    <a:pt x="2025497" y="2025497"/>
                  </a:lnTo>
                  <a:lnTo>
                    <a:pt x="2025497" y="4050994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172" tIns="2123767" rIns="2171992" bIns="861207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400" b="1" kern="1200" dirty="0">
                <a:solidFill>
                  <a:srgbClr val="D81A22"/>
                </a:solidFill>
              </a:endParaRPr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5CE54F30-4CB7-403C-A995-515E830676D4}"/>
                </a:ext>
              </a:extLst>
            </p:cNvPr>
            <p:cNvSpPr/>
            <p:nvPr/>
          </p:nvSpPr>
          <p:spPr>
            <a:xfrm>
              <a:off x="3984503" y="1615530"/>
              <a:ext cx="4050994" cy="4050994"/>
            </a:xfrm>
            <a:custGeom>
              <a:avLst/>
              <a:gdLst>
                <a:gd name="connsiteX0" fmla="*/ 0 w 4050994"/>
                <a:gd name="connsiteY0" fmla="*/ 2025497 h 4050994"/>
                <a:gd name="connsiteX1" fmla="*/ 2025497 w 4050994"/>
                <a:gd name="connsiteY1" fmla="*/ 0 h 4050994"/>
                <a:gd name="connsiteX2" fmla="*/ 2025497 w 4050994"/>
                <a:gd name="connsiteY2" fmla="*/ 2025497 h 4050994"/>
                <a:gd name="connsiteX3" fmla="*/ 0 w 4050994"/>
                <a:gd name="connsiteY3" fmla="*/ 2025497 h 405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0994" h="4050994">
                  <a:moveTo>
                    <a:pt x="0" y="2025497"/>
                  </a:moveTo>
                  <a:cubicBezTo>
                    <a:pt x="0" y="906846"/>
                    <a:pt x="906846" y="0"/>
                    <a:pt x="2025497" y="0"/>
                  </a:cubicBezTo>
                  <a:lnTo>
                    <a:pt x="2025497" y="2025497"/>
                  </a:lnTo>
                  <a:lnTo>
                    <a:pt x="0" y="2025497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172" tIns="861207" rIns="2171992" bIns="2123767" numCol="1" spcCol="1270" anchor="ctr" anchorCtr="0">
              <a:noAutofit/>
            </a:bodyPr>
            <a:lstStyle/>
            <a:p>
              <a:pPr marL="0" lvl="0" indent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700" b="1" kern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7" name="Seta: Circular 26">
              <a:extLst>
                <a:ext uri="{FF2B5EF4-FFF2-40B4-BE49-F238E27FC236}">
                  <a16:creationId xmlns:a16="http://schemas.microsoft.com/office/drawing/2014/main" id="{62A5DE52-5F26-452A-956E-CBCAA4779A5C}"/>
                </a:ext>
              </a:extLst>
            </p:cNvPr>
            <p:cNvSpPr/>
            <p:nvPr/>
          </p:nvSpPr>
          <p:spPr>
            <a:xfrm>
              <a:off x="3869725" y="1364754"/>
              <a:ext cx="4552546" cy="4552546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0B929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28" name="Seta: Circular 27">
              <a:extLst>
                <a:ext uri="{FF2B5EF4-FFF2-40B4-BE49-F238E27FC236}">
                  <a16:creationId xmlns:a16="http://schemas.microsoft.com/office/drawing/2014/main" id="{5C37FE7D-20A3-490D-99C4-D94C7481FABB}"/>
                </a:ext>
              </a:extLst>
            </p:cNvPr>
            <p:cNvSpPr/>
            <p:nvPr/>
          </p:nvSpPr>
          <p:spPr>
            <a:xfrm>
              <a:off x="3869725" y="1500752"/>
              <a:ext cx="4552546" cy="4552546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0B929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Seta: Circular 28">
              <a:extLst>
                <a:ext uri="{FF2B5EF4-FFF2-40B4-BE49-F238E27FC236}">
                  <a16:creationId xmlns:a16="http://schemas.microsoft.com/office/drawing/2014/main" id="{D1FD24A0-2641-450F-BE52-B339C7EF3426}"/>
                </a:ext>
              </a:extLst>
            </p:cNvPr>
            <p:cNvSpPr/>
            <p:nvPr/>
          </p:nvSpPr>
          <p:spPr>
            <a:xfrm>
              <a:off x="3733727" y="1364754"/>
              <a:ext cx="4552546" cy="4552546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0B929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4" name="Elipse 33">
            <a:extLst>
              <a:ext uri="{FF2B5EF4-FFF2-40B4-BE49-F238E27FC236}">
                <a16:creationId xmlns:a16="http://schemas.microsoft.com/office/drawing/2014/main" id="{DD231A91-7C42-4C44-970F-DA5F13848EA7}"/>
              </a:ext>
            </a:extLst>
          </p:cNvPr>
          <p:cNvSpPr/>
          <p:nvPr/>
        </p:nvSpPr>
        <p:spPr>
          <a:xfrm>
            <a:off x="3913479" y="3423667"/>
            <a:ext cx="288000" cy="288000"/>
          </a:xfrm>
          <a:prstGeom prst="ellipse">
            <a:avLst/>
          </a:prstGeom>
          <a:solidFill>
            <a:srgbClr val="7D7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1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0A8FF0E7-7735-4A76-A58B-449751D4A914}"/>
              </a:ext>
            </a:extLst>
          </p:cNvPr>
          <p:cNvSpPr/>
          <p:nvPr/>
        </p:nvSpPr>
        <p:spPr>
          <a:xfrm>
            <a:off x="6104439" y="1430138"/>
            <a:ext cx="288000" cy="28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2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65AA1126-1346-4636-9293-99384A093F9C}"/>
              </a:ext>
            </a:extLst>
          </p:cNvPr>
          <p:cNvSpPr/>
          <p:nvPr/>
        </p:nvSpPr>
        <p:spPr>
          <a:xfrm>
            <a:off x="8060189" y="3615283"/>
            <a:ext cx="288000" cy="288000"/>
          </a:xfrm>
          <a:prstGeom prst="ellipse">
            <a:avLst/>
          </a:prstGeom>
          <a:solidFill>
            <a:srgbClr val="7D7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3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27C6B2F-22C2-4913-808D-F4FD3903290B}"/>
              </a:ext>
            </a:extLst>
          </p:cNvPr>
          <p:cNvSpPr txBox="1"/>
          <p:nvPr/>
        </p:nvSpPr>
        <p:spPr>
          <a:xfrm>
            <a:off x="8336917" y="1559367"/>
            <a:ext cx="330981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endParaRPr lang="pt-BR" sz="1200" dirty="0"/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endParaRPr lang="pt-BR" sz="1200" dirty="0"/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CODEMGE assina contrato diretamente com o produtor do evento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CODEMGE assina contrato com a empresa gestora do estacionamento e é remunerada em 50% do valor gerado no dia do evento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C009443-1EB2-45D9-BED8-797FD19089FA}"/>
              </a:ext>
            </a:extLst>
          </p:cNvPr>
          <p:cNvSpPr txBox="1"/>
          <p:nvPr/>
        </p:nvSpPr>
        <p:spPr>
          <a:xfrm>
            <a:off x="8336917" y="3734336"/>
            <a:ext cx="3309813" cy="156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endParaRPr lang="pt-BR" sz="1200" dirty="0"/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endParaRPr lang="pt-BR" sz="1200" dirty="0"/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Montagem do evento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O evento é realizado com supervisão e apoio da equipe técnica do Expominas 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8DC3BE36-20EE-4C92-B798-0991A0C7E053}"/>
              </a:ext>
            </a:extLst>
          </p:cNvPr>
          <p:cNvSpPr/>
          <p:nvPr/>
        </p:nvSpPr>
        <p:spPr>
          <a:xfrm>
            <a:off x="5778419" y="5596396"/>
            <a:ext cx="288000" cy="288000"/>
          </a:xfrm>
          <a:prstGeom prst="ellipse">
            <a:avLst/>
          </a:prstGeom>
          <a:solidFill>
            <a:srgbClr val="7D7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4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E9B29F90-8AE9-48A8-ACEA-BFF54C16F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08" y="2717321"/>
            <a:ext cx="864987" cy="864987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93A6444C-96EC-4DAA-ACA0-9AA4CEB2EFEB}"/>
              </a:ext>
            </a:extLst>
          </p:cNvPr>
          <p:cNvSpPr txBox="1"/>
          <p:nvPr/>
        </p:nvSpPr>
        <p:spPr>
          <a:xfrm>
            <a:off x="4809445" y="2217298"/>
            <a:ext cx="1263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b="1" dirty="0">
                <a:solidFill>
                  <a:srgbClr val="D81A22"/>
                </a:solidFill>
              </a:rPr>
              <a:t>CAPTAÇÃO DO</a:t>
            </a:r>
          </a:p>
          <a:p>
            <a:pPr algn="r"/>
            <a:r>
              <a:rPr lang="pt-BR" sz="1400" b="1" dirty="0">
                <a:solidFill>
                  <a:srgbClr val="D81A22"/>
                </a:solidFill>
              </a:rPr>
              <a:t>EVENTO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A070F0D-D57B-481D-903D-1EA16BE11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13" y="2712700"/>
            <a:ext cx="877823" cy="852126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30B563BE-7A46-4804-B2F3-F20EFA8FF90B}"/>
              </a:ext>
            </a:extLst>
          </p:cNvPr>
          <p:cNvSpPr txBox="1"/>
          <p:nvPr/>
        </p:nvSpPr>
        <p:spPr>
          <a:xfrm>
            <a:off x="6133585" y="2217298"/>
            <a:ext cx="1438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D81A22"/>
                </a:solidFill>
              </a:rPr>
              <a:t>CELEBRAÇÃO DO</a:t>
            </a:r>
          </a:p>
          <a:p>
            <a:r>
              <a:rPr lang="pt-BR" sz="1400" b="1" dirty="0">
                <a:solidFill>
                  <a:srgbClr val="D81A22"/>
                </a:solidFill>
              </a:rPr>
              <a:t>CONTRATO</a:t>
            </a: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F993446E-4D5A-4076-BCD1-9D4F4692C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78" y="3767909"/>
            <a:ext cx="879154" cy="879154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9CC96B82-BB7F-4A66-BC34-84459A54EE86}"/>
              </a:ext>
            </a:extLst>
          </p:cNvPr>
          <p:cNvSpPr txBox="1"/>
          <p:nvPr/>
        </p:nvSpPr>
        <p:spPr>
          <a:xfrm>
            <a:off x="4581868" y="4673002"/>
            <a:ext cx="1514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b="1" dirty="0">
                <a:solidFill>
                  <a:srgbClr val="D81A22"/>
                </a:solidFill>
              </a:rPr>
              <a:t>FECHAMENTO DO</a:t>
            </a:r>
          </a:p>
          <a:p>
            <a:pPr algn="r"/>
            <a:r>
              <a:rPr lang="pt-BR" sz="1400" b="1" dirty="0">
                <a:solidFill>
                  <a:srgbClr val="D81A22"/>
                </a:solidFill>
              </a:rPr>
              <a:t>EVENTO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4E032082-CC3F-493B-89FA-0AA9DE6FFE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68" y="3767909"/>
            <a:ext cx="899387" cy="899387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4CCBDFFA-A5EC-4742-B276-12B173353124}"/>
              </a:ext>
            </a:extLst>
          </p:cNvPr>
          <p:cNvSpPr txBox="1"/>
          <p:nvPr/>
        </p:nvSpPr>
        <p:spPr>
          <a:xfrm>
            <a:off x="6159127" y="4661093"/>
            <a:ext cx="1394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D81A22"/>
                </a:solidFill>
              </a:rPr>
              <a:t>REALIZAÇÃO DO</a:t>
            </a:r>
          </a:p>
          <a:p>
            <a:r>
              <a:rPr lang="pt-BR" sz="1400" b="1" dirty="0">
                <a:solidFill>
                  <a:srgbClr val="D81A22"/>
                </a:solidFill>
              </a:rPr>
              <a:t>EVENTO</a:t>
            </a:r>
          </a:p>
        </p:txBody>
      </p:sp>
    </p:spTree>
    <p:extLst>
      <p:ext uri="{BB962C8B-B14F-4D97-AF65-F5344CB8AC3E}">
        <p14:creationId xmlns:p14="http://schemas.microsoft.com/office/powerpoint/2010/main" val="278228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A6A5C075-5E82-431B-9BFF-FF4CA5C74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33" y="1610414"/>
            <a:ext cx="5721522" cy="410202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1EE2283-E33F-4CEC-97CE-C43552222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2" y="1602850"/>
            <a:ext cx="6135458" cy="410202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Fotos Eventos – </a:t>
            </a:r>
            <a:r>
              <a:rPr lang="pt-BR" sz="3000" b="1" dirty="0" err="1">
                <a:solidFill>
                  <a:srgbClr val="D81A22"/>
                </a:solidFill>
                <a:latin typeface="Calibri" panose="020F0502020204030204" pitchFamily="34" charset="0"/>
              </a:rPr>
              <a:t>Expominas</a:t>
            </a:r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 Juiz de Fora</a:t>
            </a:r>
          </a:p>
          <a:p>
            <a:r>
              <a:rPr lang="pt-BR" sz="30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VISÃO GERAL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40" name="AutoShape 2">
            <a:extLst>
              <a:ext uri="{FF2B5EF4-FFF2-40B4-BE49-F238E27FC236}">
                <a16:creationId xmlns:a16="http://schemas.microsoft.com/office/drawing/2014/main" id="{09222FA7-4264-4F25-B22B-A624C0AAF9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FA0ECE25-CFD9-4EF3-80FD-E17B7E1E3434}"/>
              </a:ext>
            </a:extLst>
          </p:cNvPr>
          <p:cNvSpPr txBox="1"/>
          <p:nvPr/>
        </p:nvSpPr>
        <p:spPr>
          <a:xfrm>
            <a:off x="6375633" y="5400794"/>
            <a:ext cx="2905200" cy="307777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Baile de Formatura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6B29710-C007-4B2A-A4D2-19EE37716B5B}"/>
              </a:ext>
            </a:extLst>
          </p:cNvPr>
          <p:cNvSpPr txBox="1"/>
          <p:nvPr/>
        </p:nvSpPr>
        <p:spPr>
          <a:xfrm>
            <a:off x="112942" y="5400795"/>
            <a:ext cx="2905200" cy="307777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Feira - Minas Láctea</a:t>
            </a:r>
            <a:endParaRPr lang="pt-B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5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8" y="987624"/>
            <a:ext cx="1091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Tese de desinvestimento e etapas</a:t>
            </a:r>
          </a:p>
          <a:p>
            <a:r>
              <a:rPr lang="pt-BR" sz="30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SUMÁRIO EXECUTIVO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8</a:t>
            </a:fld>
            <a:endParaRPr lang="pt-BR" dirty="0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8057BAE9-2C55-42E0-A530-CC9F67C6ABF9}"/>
              </a:ext>
            </a:extLst>
          </p:cNvPr>
          <p:cNvGrpSpPr/>
          <p:nvPr/>
        </p:nvGrpSpPr>
        <p:grpSpPr>
          <a:xfrm>
            <a:off x="389708" y="4597119"/>
            <a:ext cx="11161403" cy="1046383"/>
            <a:chOff x="2757779" y="4253854"/>
            <a:chExt cx="9413783" cy="762410"/>
          </a:xfrm>
        </p:grpSpPr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7B3D57A2-0800-43ED-928B-4F7F50AC5171}"/>
                </a:ext>
              </a:extLst>
            </p:cNvPr>
            <p:cNvGrpSpPr/>
            <p:nvPr/>
          </p:nvGrpSpPr>
          <p:grpSpPr>
            <a:xfrm>
              <a:off x="2757779" y="4253854"/>
              <a:ext cx="9413783" cy="442969"/>
              <a:chOff x="2834203" y="4828492"/>
              <a:chExt cx="9061420" cy="442969"/>
            </a:xfrm>
          </p:grpSpPr>
          <p:sp>
            <p:nvSpPr>
              <p:cNvPr id="33" name="Seta: Divisa 32">
                <a:extLst>
                  <a:ext uri="{FF2B5EF4-FFF2-40B4-BE49-F238E27FC236}">
                    <a16:creationId xmlns:a16="http://schemas.microsoft.com/office/drawing/2014/main" id="{8EE93207-B407-4211-8C93-6AD9B7154704}"/>
                  </a:ext>
                </a:extLst>
              </p:cNvPr>
              <p:cNvSpPr/>
              <p:nvPr/>
            </p:nvSpPr>
            <p:spPr>
              <a:xfrm>
                <a:off x="7396097" y="4828492"/>
                <a:ext cx="2232000" cy="432000"/>
              </a:xfrm>
              <a:prstGeom prst="chevron">
                <a:avLst>
                  <a:gd name="adj" fmla="val 22727"/>
                </a:avLst>
              </a:prstGeom>
              <a:noFill/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dirty="0">
                    <a:solidFill>
                      <a:schemeClr val="tx1"/>
                    </a:solidFill>
                  </a:rPr>
                  <a:t>Manifestação de interesse/Licitação</a:t>
                </a:r>
                <a:endParaRPr lang="pt-BR" sz="1400" b="1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Seta: Divisa 33">
                <a:extLst>
                  <a:ext uri="{FF2B5EF4-FFF2-40B4-BE49-F238E27FC236}">
                    <a16:creationId xmlns:a16="http://schemas.microsoft.com/office/drawing/2014/main" id="{3DD82474-78F5-465D-9DB9-EACB98371F3E}"/>
                  </a:ext>
                </a:extLst>
              </p:cNvPr>
              <p:cNvSpPr/>
              <p:nvPr/>
            </p:nvSpPr>
            <p:spPr>
              <a:xfrm>
                <a:off x="9663623" y="4839461"/>
                <a:ext cx="2232000" cy="432000"/>
              </a:xfrm>
              <a:prstGeom prst="chevron">
                <a:avLst>
                  <a:gd name="adj" fmla="val 22727"/>
                </a:avLst>
              </a:prstGeom>
              <a:noFill/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dirty="0">
                    <a:solidFill>
                      <a:schemeClr val="tx1"/>
                    </a:solidFill>
                  </a:rPr>
                  <a:t>Cessão do ativo</a:t>
                </a:r>
              </a:p>
            </p:txBody>
          </p:sp>
          <p:sp>
            <p:nvSpPr>
              <p:cNvPr id="35" name="Seta: Divisa 34">
                <a:extLst>
                  <a:ext uri="{FF2B5EF4-FFF2-40B4-BE49-F238E27FC236}">
                    <a16:creationId xmlns:a16="http://schemas.microsoft.com/office/drawing/2014/main" id="{A2D5DD4A-B4B1-48D7-A894-A0C5E1B93AB4}"/>
                  </a:ext>
                </a:extLst>
              </p:cNvPr>
              <p:cNvSpPr/>
              <p:nvPr/>
            </p:nvSpPr>
            <p:spPr>
              <a:xfrm>
                <a:off x="2834203" y="4839461"/>
                <a:ext cx="2232000" cy="432000"/>
              </a:xfrm>
              <a:prstGeom prst="chevron">
                <a:avLst>
                  <a:gd name="adj" fmla="val 22727"/>
                </a:avLst>
              </a:prstGeom>
              <a:solidFill>
                <a:srgbClr val="0B929B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Avaliação Imobiliária</a:t>
                </a:r>
              </a:p>
            </p:txBody>
          </p:sp>
          <p:sp>
            <p:nvSpPr>
              <p:cNvPr id="36" name="Seta: Divisa 35">
                <a:extLst>
                  <a:ext uri="{FF2B5EF4-FFF2-40B4-BE49-F238E27FC236}">
                    <a16:creationId xmlns:a16="http://schemas.microsoft.com/office/drawing/2014/main" id="{6F258497-9BBE-427D-B378-657446ACE6D1}"/>
                  </a:ext>
                </a:extLst>
              </p:cNvPr>
              <p:cNvSpPr/>
              <p:nvPr/>
            </p:nvSpPr>
            <p:spPr>
              <a:xfrm>
                <a:off x="5101728" y="4839461"/>
                <a:ext cx="2232000" cy="432000"/>
              </a:xfrm>
              <a:prstGeom prst="chevron">
                <a:avLst>
                  <a:gd name="adj" fmla="val 22727"/>
                </a:avLst>
              </a:prstGeom>
              <a:noFill/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dirty="0">
                    <a:solidFill>
                      <a:schemeClr val="tx1"/>
                    </a:solidFill>
                  </a:rPr>
                  <a:t>Definição de Desestatização</a:t>
                </a:r>
              </a:p>
            </p:txBody>
          </p:sp>
        </p:grp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9D2EE7E6-F22A-4331-A569-5352224BE6FF}"/>
                </a:ext>
              </a:extLst>
            </p:cNvPr>
            <p:cNvSpPr txBox="1"/>
            <p:nvPr/>
          </p:nvSpPr>
          <p:spPr>
            <a:xfrm>
              <a:off x="5809749" y="4768372"/>
              <a:ext cx="1403759" cy="247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u="sng" dirty="0"/>
                <a:t>Etapa Atual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02F68F1A-72C5-4A0F-AEF3-02E8D3EA88D6}"/>
              </a:ext>
            </a:extLst>
          </p:cNvPr>
          <p:cNvSpPr txBox="1"/>
          <p:nvPr/>
        </p:nvSpPr>
        <p:spPr>
          <a:xfrm>
            <a:off x="640888" y="2003287"/>
            <a:ext cx="1006346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500" dirty="0"/>
              <a:t>Venda do imóvel: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500" dirty="0"/>
              <a:t>Não existem impeditivos para a alienação do imóvel, avaliado em R$ 61.029.164,00.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500" dirty="0"/>
              <a:t>Concessão onerosa: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500" dirty="0"/>
              <a:t>Não existem impeditivos para a concessão onerosa do espaço, podendo a remuneração ser fixa (mensal ou anual) ou percentual sobre receita bruta.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17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1E139198-F1A2-46EE-98C9-B1CF675BB27B}"/>
              </a:ext>
            </a:extLst>
          </p:cNvPr>
          <p:cNvGrpSpPr/>
          <p:nvPr/>
        </p:nvGrpSpPr>
        <p:grpSpPr>
          <a:xfrm>
            <a:off x="0" y="-177800"/>
            <a:ext cx="15117688" cy="7150099"/>
            <a:chOff x="0" y="-177800"/>
            <a:chExt cx="15117688" cy="7150099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6D196CE2-6E97-4E0F-B5D9-BDC708232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4948" y="-177800"/>
              <a:ext cx="12542740" cy="7150099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20212E96-C907-4273-BD95-344BFEB0744F}"/>
                </a:ext>
              </a:extLst>
            </p:cNvPr>
            <p:cNvSpPr/>
            <p:nvPr/>
          </p:nvSpPr>
          <p:spPr>
            <a:xfrm>
              <a:off x="0" y="0"/>
              <a:ext cx="3746500" cy="6858000"/>
            </a:xfrm>
            <a:prstGeom prst="rect">
              <a:avLst/>
            </a:prstGeom>
            <a:solidFill>
              <a:srgbClr val="D81A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82A076FC-C62D-46C5-8FE9-E3D7B1A0AF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718" y="5524259"/>
            <a:ext cx="2592000" cy="104602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0A99B2E-240D-4AAE-9D0F-C3CCD1DD8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8518" y="5424730"/>
            <a:ext cx="2592000" cy="980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271ED62-80B5-4AF9-8E06-224B7C2FE25D}"/>
              </a:ext>
            </a:extLst>
          </p:cNvPr>
          <p:cNvSpPr txBox="1"/>
          <p:nvPr/>
        </p:nvSpPr>
        <p:spPr>
          <a:xfrm>
            <a:off x="1" y="2931123"/>
            <a:ext cx="10985499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6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www.codemge.com.br</a:t>
            </a:r>
          </a:p>
        </p:txBody>
      </p:sp>
    </p:spTree>
    <p:extLst>
      <p:ext uri="{BB962C8B-B14F-4D97-AF65-F5344CB8AC3E}">
        <p14:creationId xmlns:p14="http://schemas.microsoft.com/office/powerpoint/2010/main" val="3371114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3821</TotalTime>
  <Words>621</Words>
  <Application>Microsoft Office PowerPoint</Application>
  <PresentationFormat>Widescreen</PresentationFormat>
  <Paragraphs>110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Arial</vt:lpstr>
      <vt:lpstr>Futura Std Book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Suellen Silva de Almeida</dc:creator>
  <cp:lastModifiedBy>João Victor Rodrigues Silva</cp:lastModifiedBy>
  <cp:revision>446</cp:revision>
  <cp:lastPrinted>2018-07-04T12:25:03Z</cp:lastPrinted>
  <dcterms:created xsi:type="dcterms:W3CDTF">2017-12-05T19:04:20Z</dcterms:created>
  <dcterms:modified xsi:type="dcterms:W3CDTF">2021-11-05T20:18:58Z</dcterms:modified>
</cp:coreProperties>
</file>