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306" r:id="rId2"/>
    <p:sldId id="340" r:id="rId3"/>
    <p:sldId id="341" r:id="rId4"/>
    <p:sldId id="355" r:id="rId5"/>
    <p:sldId id="349" r:id="rId6"/>
    <p:sldId id="348" r:id="rId7"/>
    <p:sldId id="353" r:id="rId8"/>
    <p:sldId id="342" r:id="rId9"/>
    <p:sldId id="257" r:id="rId10"/>
  </p:sldIdLst>
  <p:sldSz cx="12192000" cy="6858000"/>
  <p:notesSz cx="6797675" cy="9926638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Futura Std Book" panose="020B0802020204020204" charset="0"/>
      <p:bold r:id="rId1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ellen Silva de Almeida" initials="SSdA" lastIdx="1" clrIdx="0">
    <p:extLst>
      <p:ext uri="{19B8F6BF-5375-455C-9EA6-DF929625EA0E}">
        <p15:presenceInfo xmlns:p15="http://schemas.microsoft.com/office/powerpoint/2012/main" userId="S::suellenalmeida@codemge.com.br::08d72a9b-3175-4c0a-96c0-3c97589c9fba" providerId="AD"/>
      </p:ext>
    </p:extLst>
  </p:cmAuthor>
  <p:cmAuthor id="2" name="Lívia Maurizi Mendonça Passos" initials="LMMP" lastIdx="3" clrIdx="1">
    <p:extLst>
      <p:ext uri="{19B8F6BF-5375-455C-9EA6-DF929625EA0E}">
        <p15:presenceInfo xmlns:p15="http://schemas.microsoft.com/office/powerpoint/2012/main" userId="S::LiviaPassos@codemge.com.br::957547cc-07af-4de5-9bdb-946c66516b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B929B"/>
    <a:srgbClr val="D81A22"/>
    <a:srgbClr val="FF9900"/>
    <a:srgbClr val="101113"/>
    <a:srgbClr val="D81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renaborges\Downloads\Gr&#225;ficos%20Teaser%20GEP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renaborges\Downloads\Gr&#225;ficos%20Teaser%20GEPR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renaborges\Downloads\Gr&#225;ficos%20Teaser%20GEPR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Receitas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'Expominas Araxá'!$C$3</c:f>
              <c:strCache>
                <c:ptCount val="1"/>
                <c:pt idx="0">
                  <c:v>Receita Geral</c:v>
                </c:pt>
              </c:strCache>
            </c:strRef>
          </c:tx>
          <c:spPr>
            <a:solidFill>
              <a:srgbClr val="0B929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'Parque das águas'!$G$2:$I$2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'Expominas Araxá'!$G$3:$I$3</c:f>
              <c:numCache>
                <c:formatCode>#,##0_);[Red]\(#,##0\)</c:formatCode>
                <c:ptCount val="3"/>
                <c:pt idx="0">
                  <c:v>26756.16</c:v>
                </c:pt>
                <c:pt idx="1">
                  <c:v>141738.58000000002</c:v>
                </c:pt>
                <c:pt idx="2">
                  <c:v>12158.09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D-4FA1-B167-CD6A42C03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6978768"/>
        <c:axId val="576976144"/>
      </c:barChart>
      <c:lineChart>
        <c:grouping val="standard"/>
        <c:varyColors val="0"/>
        <c:ser>
          <c:idx val="1"/>
          <c:order val="1"/>
          <c:tx>
            <c:v>Crescimento percentual</c:v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17472118959108E-2"/>
                  <c:y val="5.2980132450330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1D-4FA1-B167-CD6A42C03DF3}"/>
                </c:ext>
              </c:extLst>
            </c:dLbl>
            <c:dLbl>
              <c:idx val="1"/>
              <c:layout>
                <c:manualLayout>
                  <c:x val="-4.9566294919454773E-2"/>
                  <c:y val="0.114790286975717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1D-4FA1-B167-CD6A42C03DF3}"/>
                </c:ext>
              </c:extLst>
            </c:dLbl>
            <c:dLbl>
              <c:idx val="2"/>
              <c:layout>
                <c:manualLayout>
                  <c:x val="-2.4783147459727477E-2"/>
                  <c:y val="-2.64900662251655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1D-4FA1-B167-CD6A42C03D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'Parque das águas'!$F$2:$I$2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'Expominas Araxá'!$F$29:$H$29</c:f>
              <c:numCache>
                <c:formatCode>0%</c:formatCode>
                <c:ptCount val="3"/>
                <c:pt idx="0">
                  <c:v>0</c:v>
                </c:pt>
                <c:pt idx="1">
                  <c:v>4.2974186131343215</c:v>
                </c:pt>
                <c:pt idx="2">
                  <c:v>-0.91422173130279705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21D-4FA1-B167-CD6A42C03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7906328"/>
        <c:axId val="487908952"/>
      </c:lineChart>
      <c:catAx>
        <c:axId val="57697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6976144"/>
        <c:crosses val="autoZero"/>
        <c:auto val="1"/>
        <c:lblAlgn val="ctr"/>
        <c:lblOffset val="100"/>
        <c:noMultiLvlLbl val="0"/>
      </c:catAx>
      <c:valAx>
        <c:axId val="576976144"/>
        <c:scaling>
          <c:orientation val="minMax"/>
        </c:scaling>
        <c:delete val="0"/>
        <c:axPos val="l"/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6978768"/>
        <c:crosses val="autoZero"/>
        <c:crossBetween val="between"/>
      </c:valAx>
      <c:valAx>
        <c:axId val="487908952"/>
        <c:scaling>
          <c:orientation val="minMax"/>
          <c:min val="-1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7906328"/>
        <c:crosses val="max"/>
        <c:crossBetween val="between"/>
      </c:valAx>
      <c:catAx>
        <c:axId val="487906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79089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Despesas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'Expominas Araxá'!$C$4</c:f>
              <c:strCache>
                <c:ptCount val="1"/>
                <c:pt idx="0">
                  <c:v>Despesas Gerais</c:v>
                </c:pt>
              </c:strCache>
            </c:strRef>
          </c:tx>
          <c:spPr>
            <a:solidFill>
              <a:srgbClr val="0B929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'Parque das águas'!$D$2:$I$2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'Expominas Araxá'!$F$4:$I$4</c:f>
              <c:numCache>
                <c:formatCode>#,##0_);[Red]\(#,##0\)</c:formatCode>
                <c:ptCount val="4"/>
                <c:pt idx="0">
                  <c:v>1043078.31</c:v>
                </c:pt>
                <c:pt idx="1">
                  <c:v>1282280.25</c:v>
                </c:pt>
                <c:pt idx="2">
                  <c:v>1375069.05</c:v>
                </c:pt>
                <c:pt idx="3">
                  <c:v>986465.17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2B-43D5-AFEB-E486746A4D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6978768"/>
        <c:axId val="576976144"/>
      </c:barChart>
      <c:lineChart>
        <c:grouping val="standard"/>
        <c:varyColors val="0"/>
        <c:ser>
          <c:idx val="1"/>
          <c:order val="1"/>
          <c:tx>
            <c:v>Crescimento percentual</c:v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696406443618343E-2"/>
                  <c:y val="5.2980132450331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2B-43D5-AFEB-E486746A4D9F}"/>
                </c:ext>
              </c:extLst>
            </c:dLbl>
            <c:dLbl>
              <c:idx val="1"/>
              <c:layout>
                <c:manualLayout>
                  <c:x val="-4.2131350681536603E-2"/>
                  <c:y val="6.622516556291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2B-43D5-AFEB-E486746A4D9F}"/>
                </c:ext>
              </c:extLst>
            </c:dLbl>
            <c:dLbl>
              <c:idx val="2"/>
              <c:layout>
                <c:manualLayout>
                  <c:x val="-3.4696406443618343E-2"/>
                  <c:y val="6.1810154525386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2B-43D5-AFEB-E486746A4D9F}"/>
                </c:ext>
              </c:extLst>
            </c:dLbl>
            <c:dLbl>
              <c:idx val="3"/>
              <c:layout>
                <c:manualLayout>
                  <c:x val="-4.4609665427509382E-2"/>
                  <c:y val="6.1810154525386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2B-43D5-AFEB-E486746A4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'Parque das águas'!$F$2:$I$2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'Expominas Araxá'!$C$32:$H$32</c:f>
              <c:numCache>
                <c:formatCode>0%</c:formatCode>
                <c:ptCount val="4"/>
                <c:pt idx="0">
                  <c:v>0</c:v>
                </c:pt>
                <c:pt idx="1">
                  <c:v>0.22932308888677777</c:v>
                </c:pt>
                <c:pt idx="2">
                  <c:v>7.236234044780776E-2</c:v>
                </c:pt>
                <c:pt idx="3">
                  <c:v>-0.28260681163611384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22B-43D5-AFEB-E486746A4D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7906328"/>
        <c:axId val="487908952"/>
      </c:lineChart>
      <c:catAx>
        <c:axId val="57697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6976144"/>
        <c:crosses val="autoZero"/>
        <c:auto val="1"/>
        <c:lblAlgn val="ctr"/>
        <c:lblOffset val="100"/>
        <c:noMultiLvlLbl val="0"/>
      </c:catAx>
      <c:valAx>
        <c:axId val="576976144"/>
        <c:scaling>
          <c:orientation val="minMax"/>
        </c:scaling>
        <c:delete val="0"/>
        <c:axPos val="l"/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6978768"/>
        <c:crosses val="autoZero"/>
        <c:crossBetween val="between"/>
      </c:valAx>
      <c:valAx>
        <c:axId val="487908952"/>
        <c:scaling>
          <c:orientation val="minMax"/>
          <c:max val="0.60000000000000009"/>
          <c:min val="-1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7906328"/>
        <c:crosses val="max"/>
        <c:crossBetween val="between"/>
      </c:valAx>
      <c:catAx>
        <c:axId val="487906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79089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Resultado Líquido</a:t>
            </a:r>
          </a:p>
        </c:rich>
      </c:tx>
      <c:layout>
        <c:manualLayout>
          <c:xMode val="edge"/>
          <c:yMode val="edge"/>
          <c:x val="0.34996506312428188"/>
          <c:y val="1.53595588057439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3626760738083543"/>
          <c:y val="0.13284768211920531"/>
          <c:w val="0.83600712481828243"/>
          <c:h val="0.78768211920529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'Expominas Araxá'!$C$5</c:f>
              <c:strCache>
                <c:ptCount val="1"/>
                <c:pt idx="0">
                  <c:v>Resultado Líquido</c:v>
                </c:pt>
              </c:strCache>
            </c:strRef>
          </c:tx>
          <c:spPr>
            <a:solidFill>
              <a:srgbClr val="0B929B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FC-4049-8755-CD8F2B3494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'Parque das águas'!$F$2:$I$2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'Expominas Araxá'!$F$5:$I$5</c:f>
              <c:numCache>
                <c:formatCode>#,##0_ ;\-#,##0\ </c:formatCode>
                <c:ptCount val="4"/>
                <c:pt idx="0">
                  <c:v>-1043078.3099999998</c:v>
                </c:pt>
                <c:pt idx="1">
                  <c:v>-1255524.0900000001</c:v>
                </c:pt>
                <c:pt idx="2">
                  <c:v>-1233330.4699999997</c:v>
                </c:pt>
                <c:pt idx="3">
                  <c:v>-974307.08000000007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FC-4049-8755-CD8F2B349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6978768"/>
        <c:axId val="576976144"/>
      </c:barChart>
      <c:lineChart>
        <c:grouping val="standard"/>
        <c:varyColors val="0"/>
        <c:ser>
          <c:idx val="1"/>
          <c:order val="1"/>
          <c:tx>
            <c:v>Percentual</c:v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218091697645598E-2"/>
                  <c:y val="5.2980132450331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FC-4049-8755-CD8F2B349436}"/>
                </c:ext>
              </c:extLst>
            </c:dLbl>
            <c:dLbl>
              <c:idx val="1"/>
              <c:layout>
                <c:manualLayout>
                  <c:x val="-4.460966542750934E-2"/>
                  <c:y val="6.1810154525386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FC-4049-8755-CD8F2B349436}"/>
                </c:ext>
              </c:extLst>
            </c:dLbl>
            <c:dLbl>
              <c:idx val="2"/>
              <c:layout>
                <c:manualLayout>
                  <c:x val="-4.2131350681536554E-2"/>
                  <c:y val="5.739514348785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FC-4049-8755-CD8F2B349436}"/>
                </c:ext>
              </c:extLst>
            </c:dLbl>
            <c:dLbl>
              <c:idx val="3"/>
              <c:layout>
                <c:manualLayout>
                  <c:x val="-4.7087980173482126E-2"/>
                  <c:y val="5.7395143487858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FC-4049-8755-CD8F2B3494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'Parque das águas'!$F$2:$I$2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'Expominas Araxá'!$F$35:$I$35</c:f>
              <c:numCache>
                <c:formatCode>0%</c:formatCode>
                <c:ptCount val="4"/>
                <c:pt idx="0">
                  <c:v>0</c:v>
                </c:pt>
                <c:pt idx="1">
                  <c:v>0.2036719371530219</c:v>
                </c:pt>
                <c:pt idx="2">
                  <c:v>-1.767677751209086E-2</c:v>
                </c:pt>
                <c:pt idx="3">
                  <c:v>-0.21001945245056641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5FC-4049-8755-CD8F2B349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1604376"/>
        <c:axId val="591604048"/>
      </c:lineChart>
      <c:catAx>
        <c:axId val="57697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6976144"/>
        <c:crosses val="autoZero"/>
        <c:auto val="1"/>
        <c:lblAlgn val="ctr"/>
        <c:lblOffset val="100"/>
        <c:noMultiLvlLbl val="0"/>
      </c:catAx>
      <c:valAx>
        <c:axId val="576976144"/>
        <c:scaling>
          <c:orientation val="minMax"/>
        </c:scaling>
        <c:delete val="0"/>
        <c:axPos val="l"/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6978768"/>
        <c:crosses val="autoZero"/>
        <c:crossBetween val="between"/>
      </c:valAx>
      <c:valAx>
        <c:axId val="591604048"/>
        <c:scaling>
          <c:orientation val="minMax"/>
          <c:min val="-11.9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1604376"/>
        <c:crosses val="max"/>
        <c:crossBetween val="between"/>
      </c:valAx>
      <c:catAx>
        <c:axId val="591604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16040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C8D8A-478A-4695-9906-BA268BE0F379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AB439-0258-4C19-A682-9AA6745E5B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650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A1E308B2-A224-42E3-AECD-3170D5674C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64074" y="1800187"/>
            <a:ext cx="10680275" cy="4351338"/>
          </a:xfrm>
          <a:prstGeom prst="rect">
            <a:avLst/>
          </a:prstGeom>
        </p:spPr>
        <p:txBody>
          <a:bodyPr/>
          <a:lstStyle>
            <a:lvl1pPr marL="342900" indent="-342900" algn="just" defTabSz="914400" rtl="0" eaLnBrk="1" latinLnBrk="0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6AB1AFDA-FB51-4C0C-9D3E-B9336AB70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1040090"/>
            <a:ext cx="9144000" cy="8395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pt-BR" sz="3000" b="1" kern="1200" dirty="0">
                <a:solidFill>
                  <a:srgbClr val="D81A2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7300CE-49DC-4CAD-BD78-33F9028CD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154947"/>
            <a:ext cx="113538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defRPr lang="pt-BR" sz="4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BCB20AB-FC74-45ED-829E-4A0522BBE9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18334"/>
            <a:ext cx="11620500" cy="539666"/>
          </a:xfrm>
          <a:prstGeom prst="rect">
            <a:avLst/>
          </a:prstGeom>
        </p:spPr>
      </p:pic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B62F825-A79D-4C2B-89D0-9D31B06C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49" y="640560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78FC1645-38B0-45AD-8147-25D4FBE06C7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313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D9220-E710-4DF3-A88A-E8DF1D16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A99EAEF-A6A4-4AFE-AF7F-5DA586A69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59C355-033B-40E5-811C-8B8AB9FF7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1F4386-480D-4432-AAD2-B85C87AC5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A42ED2-4A8C-46E8-843B-606336D4FA70}" type="datetime1">
              <a:rPr lang="pt-BR" smtClean="0"/>
              <a:t>05/11/2021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E50F535-4891-4EE6-A385-288927FAE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A1FE46-2164-4CCC-A894-6FCB9D7D6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FC1645-38B0-45AD-8147-25D4FBE06C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82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CC341-2AC8-4B27-B2CD-4ED253729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74146F-3EC4-4511-9D69-5B04F157F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03452C-8CDB-444F-A82D-47E1E879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6F574F-168E-4D32-BCAB-6B1A42883718}" type="datetime1">
              <a:rPr lang="pt-BR" smtClean="0"/>
              <a:t>05/11/2021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22B305-4BAC-43EF-9030-40B721FD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CABBB5-2830-40B0-B987-7EED83A7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FC1645-38B0-45AD-8147-25D4FBE06C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167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462CF5-24DE-4C5C-9C52-E11ACC4012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CFD858-074C-46DF-A5BC-C6A423DD2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8742D0-7601-4BD2-B895-4B6C3306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FEDF8-CC41-47DF-8C2E-23FDC6A69D63}" type="datetime1">
              <a:rPr lang="pt-BR" smtClean="0"/>
              <a:t>05/11/2021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44C987-5107-4AAA-B3F8-B7C29984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644364-775C-4CF4-89B6-AD9ADBDE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FC1645-38B0-45AD-8147-25D4FBE06C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3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D8A12748-DEE0-4014-A9A6-07DFE1E9A9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64074" y="1800187"/>
            <a:ext cx="10680275" cy="4351338"/>
          </a:xfrm>
          <a:prstGeom prst="rect">
            <a:avLst/>
          </a:prstGeom>
        </p:spPr>
        <p:txBody>
          <a:bodyPr/>
          <a:lstStyle>
            <a:lvl1pPr marL="342900" indent="-342900" algn="just" defTabSz="914400" rtl="0" eaLnBrk="1" latinLnBrk="0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FD104A73-BF48-4BCE-8358-554EC0634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1040090"/>
            <a:ext cx="9144000" cy="8395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pt-BR" sz="3000" b="1" kern="1200" dirty="0">
                <a:solidFill>
                  <a:srgbClr val="D81A2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38792EC-0702-4D3D-87A2-3F9837B7C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154947"/>
            <a:ext cx="113538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defRPr lang="pt-BR" sz="4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4F6867C-9D80-4A13-B802-4B88FDDF1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18334"/>
            <a:ext cx="11620500" cy="539666"/>
          </a:xfrm>
          <a:prstGeom prst="rect">
            <a:avLst/>
          </a:prstGeom>
        </p:spPr>
      </p:pic>
      <p:sp>
        <p:nvSpPr>
          <p:cNvPr id="16" name="Espaço Reservado para Número de Slide 5">
            <a:extLst>
              <a:ext uri="{FF2B5EF4-FFF2-40B4-BE49-F238E27FC236}">
                <a16:creationId xmlns:a16="http://schemas.microsoft.com/office/drawing/2014/main" id="{A27127FC-2EC8-43BB-AD3E-783308587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49" y="640560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78FC1645-38B0-45AD-8147-25D4FBE06C7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558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EADDC6-6F40-45BD-85BF-F81C26E3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63678A-69C5-4CAD-AF9C-CD18723C4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C01045-BE4B-42D2-8109-E0AA910B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9C0E9-5441-4BED-AB1D-F0AF173E8BCA}" type="datetime1">
              <a:rPr lang="pt-BR" smtClean="0"/>
              <a:t>05/11/2021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A31F8D-2A06-4247-B5C5-4F2479E07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AB4F21-3D2A-493E-B10C-E87A6BF8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FC1645-38B0-45AD-8147-25D4FBE06C7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289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C8413A6-FFB1-480B-9452-C5FD83EB6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276" y="0"/>
            <a:ext cx="7410091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221D47C0-33BB-4027-9226-576CB9FAF2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9736" y="-60442"/>
            <a:ext cx="52451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algn="just" defTabSz="914400" rtl="0" eaLnBrk="1" latinLnBrk="0" hangingPunct="1">
              <a:lnSpc>
                <a:spcPct val="90000"/>
              </a:lnSpc>
              <a:defRPr lang="pt-BR" sz="36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B68AA6CA-C40C-4DA8-82FC-540A67A926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99736" y="2327158"/>
            <a:ext cx="429226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buNone/>
              <a:defRPr lang="pt-BR" sz="3600" b="1" kern="1200" dirty="0">
                <a:solidFill>
                  <a:srgbClr val="D81A22"/>
                </a:solidFill>
                <a:latin typeface="Futura Std Book" panose="020B080202020402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238CF0A-7E0E-4353-9B0B-8DD49950E6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5600" y="5850470"/>
            <a:ext cx="2536369" cy="69655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5E022AC-DA2E-42EC-9499-8D582D709B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969" y="4969317"/>
            <a:ext cx="2538000" cy="6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45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A8AF1-442A-4DAA-8847-663027EB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1273CA-F0DC-47B5-A865-7E495A317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D54FCF-DF82-42E1-A64C-D959FDF46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E05D8FA-EFAF-4E07-964E-26F926AC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E9314-380E-4BAE-9118-3730F5F12E9F}" type="datetime1">
              <a:rPr lang="pt-BR" smtClean="0"/>
              <a:t>05/11/2021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3D557F-E251-48D3-A2F1-2D137413B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81E35C-8979-4B35-9EC1-6C5320FF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FC1645-38B0-45AD-8147-25D4FBE06C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AD8DC8-EA77-4FEF-B603-007C2A4E4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0F6776-EDF9-4FC4-95D7-960BEB139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F1B3E5-0E62-4E27-9B59-1EE64AFE4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E115ACE-98D8-423E-AE5D-3DD6A444E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DAEE1EE-061C-4BDB-8095-F9C25AA92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8BDC28C-2738-49B6-AA27-9B27C32F0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6D345-4517-4BC7-867C-AA48AAFA4A9F}" type="datetime1">
              <a:rPr lang="pt-BR" smtClean="0"/>
              <a:t>05/11/2021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CBA8E51-26CA-423D-BB04-A938654F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42ED064-5F33-45F9-B2B0-11AFE2AA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FC1645-38B0-45AD-8147-25D4FBE06C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252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A1E308B2-A224-42E3-AECD-3170D5674C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64074" y="1800187"/>
            <a:ext cx="10680275" cy="4351338"/>
          </a:xfrm>
          <a:prstGeom prst="rect">
            <a:avLst/>
          </a:prstGeom>
        </p:spPr>
        <p:txBody>
          <a:bodyPr/>
          <a:lstStyle>
            <a:lvl1pPr marL="342900" indent="-342900" algn="just" defTabSz="914400" rtl="0" eaLnBrk="1" latinLnBrk="0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6AB1AFDA-FB51-4C0C-9D3E-B9336AB70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1040090"/>
            <a:ext cx="9144000" cy="8395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pt-BR" sz="3000" b="1" kern="1200" dirty="0">
                <a:solidFill>
                  <a:srgbClr val="D81A2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7300CE-49DC-4CAD-BD78-33F9028CD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154947"/>
            <a:ext cx="113538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defRPr lang="pt-BR" sz="4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BCB20AB-FC74-45ED-829E-4A0522BBE9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18334"/>
            <a:ext cx="11620500" cy="539666"/>
          </a:xfrm>
          <a:prstGeom prst="rect">
            <a:avLst/>
          </a:prstGeom>
        </p:spPr>
      </p:pic>
      <p:sp>
        <p:nvSpPr>
          <p:cNvPr id="18" name="Espaço Reservado para Número de Slide 5">
            <a:extLst>
              <a:ext uri="{FF2B5EF4-FFF2-40B4-BE49-F238E27FC236}">
                <a16:creationId xmlns:a16="http://schemas.microsoft.com/office/drawing/2014/main" id="{37DA2F30-1935-491F-98EB-6251E938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49" y="640560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78FC1645-38B0-45AD-8147-25D4FBE06C7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612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85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5DF4F-1090-4EF7-9FE3-88E41A3A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054726-D014-4876-8E45-D3A96BF63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44AEB28-038E-4C17-9275-3995F88C2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0C7BB5-D9ED-4908-863F-592933CD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349A4-03F3-44E5-9B4D-0FB5510C0F40}" type="datetime1">
              <a:rPr lang="pt-BR" smtClean="0"/>
              <a:t>05/11/2021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4E5411-0902-4E82-A53D-BDB1DFFD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7FBF9B-5034-4A06-BDE6-F0D3104E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FC1645-38B0-45AD-8147-25D4FBE06C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92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B2802C3-0F11-4B27-A424-92047841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B49223-216F-4BDA-B2CD-5000D2D66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B9857E-5AE3-4640-AF8B-32F55B641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10768-1EFA-4E66-A73D-E329B9AAE89F}" type="datetime1">
              <a:rPr lang="pt-BR" smtClean="0"/>
              <a:t>05/11/2021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FE7D94-DFD8-4188-8A4A-E6CC444D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C80447-0B58-492C-8261-5C6FAF15A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C1645-38B0-45AD-8147-25D4FBE06C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14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530BB11-E0B8-42D0-B9B4-AB290DAE46C8}"/>
              </a:ext>
            </a:extLst>
          </p:cNvPr>
          <p:cNvSpPr txBox="1"/>
          <p:nvPr/>
        </p:nvSpPr>
        <p:spPr>
          <a:xfrm>
            <a:off x="7900528" y="768728"/>
            <a:ext cx="4116067" cy="406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rgbClr val="D81A22"/>
                </a:solidFill>
                <a:latin typeface="Futura Std Book" panose="020B0802020204020204" pitchFamily="34" charset="0"/>
              </a:rPr>
              <a:t>EXPOMINAS ARAXÁ</a:t>
            </a:r>
          </a:p>
          <a:p>
            <a:pPr>
              <a:lnSpc>
                <a:spcPct val="90000"/>
              </a:lnSpc>
              <a:defRPr/>
            </a:pPr>
            <a:r>
              <a:rPr lang="pt-BR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</a:rPr>
              <a:t>OPORTUNIDADE </a:t>
            </a:r>
          </a:p>
          <a:p>
            <a:pPr>
              <a:lnSpc>
                <a:spcPct val="90000"/>
              </a:lnSpc>
              <a:defRPr/>
            </a:pPr>
            <a:r>
              <a:rPr lang="pt-BR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</a:rPr>
              <a:t>DE INVESTIMENTO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</a:rPr>
              <a:t>NO SETOR DE EVENTOS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latin typeface="Futura Std Book" panose="020B0802020204020204" pitchFamily="34" charset="0"/>
                <a:cs typeface="Calibri" panose="020F0502020204030204" pitchFamily="34" charset="0"/>
              </a:rPr>
              <a:t>Novembro 2021</a:t>
            </a:r>
          </a:p>
          <a:p>
            <a:pPr algn="just">
              <a:lnSpc>
                <a:spcPct val="90000"/>
              </a:lnSpc>
            </a:pPr>
            <a:endParaRPr lang="pt-BR" sz="3600" b="1" dirty="0">
              <a:solidFill>
                <a:srgbClr val="D81A22"/>
              </a:solidFill>
              <a:latin typeface="Futura Std Book" panose="020B08020202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D7D2C9-08E9-49B7-B5EB-698A3A114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r="3988"/>
          <a:stretch/>
        </p:blipFill>
        <p:spPr>
          <a:xfrm>
            <a:off x="-149469" y="0"/>
            <a:ext cx="7394333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F8956C7-D157-4FF8-843B-AB9A96756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r="22179"/>
          <a:stretch/>
        </p:blipFill>
        <p:spPr>
          <a:xfrm>
            <a:off x="-149469" y="0"/>
            <a:ext cx="7605619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098BF17-F83C-4C4C-9087-B08285DAB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r="-23906"/>
          <a:stretch/>
        </p:blipFill>
        <p:spPr>
          <a:xfrm>
            <a:off x="-149469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4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CEC3637B-BF0C-4C2A-BCC5-0CE0E70B31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18334"/>
            <a:ext cx="11620500" cy="5396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471EA2-E68B-41B9-B4EF-AF7DF12CA2E2}"/>
              </a:ext>
            </a:extLst>
          </p:cNvPr>
          <p:cNvSpPr txBox="1"/>
          <p:nvPr/>
        </p:nvSpPr>
        <p:spPr>
          <a:xfrm>
            <a:off x="640889" y="987625"/>
            <a:ext cx="10910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D81A22"/>
                </a:solidFill>
                <a:latin typeface="Calibri" panose="020F0502020204030204" pitchFamily="34" charset="0"/>
              </a:rPr>
              <a:t>Resumo da oportunidade</a:t>
            </a:r>
          </a:p>
          <a:p>
            <a:r>
              <a:rPr lang="pt-BR" sz="30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BBDAD6-E0E1-44E9-BEE7-D8D71F9FBB7D}"/>
              </a:ext>
            </a:extLst>
          </p:cNvPr>
          <p:cNvSpPr txBox="1"/>
          <p:nvPr/>
        </p:nvSpPr>
        <p:spPr>
          <a:xfrm>
            <a:off x="640888" y="463786"/>
            <a:ext cx="10960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</a:rPr>
              <a:t>SUMÁRIO EXECUTIVO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D040612-D7D7-40A8-B8D0-2D89B6FDDA2D}"/>
              </a:ext>
            </a:extLst>
          </p:cNvPr>
          <p:cNvSpPr txBox="1"/>
          <p:nvPr/>
        </p:nvSpPr>
        <p:spPr>
          <a:xfrm>
            <a:off x="1222587" y="2213282"/>
            <a:ext cx="97468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fontAlgn="base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1600" dirty="0"/>
              <a:t>A Companhia de Desenvolvimento de Minas Gerais – </a:t>
            </a:r>
            <a:r>
              <a:rPr lang="pt-BR" sz="1600" dirty="0" err="1"/>
              <a:t>Codemge</a:t>
            </a:r>
            <a:r>
              <a:rPr lang="pt-BR" sz="1600" dirty="0"/>
              <a:t> está executando o processo de desestatização do </a:t>
            </a:r>
            <a:r>
              <a:rPr lang="pt-BR" sz="1600" dirty="0" err="1"/>
              <a:t>Expominas</a:t>
            </a:r>
            <a:r>
              <a:rPr lang="pt-BR" sz="1600" dirty="0"/>
              <a:t> Araxá.</a:t>
            </a:r>
          </a:p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600" dirty="0"/>
              <a:t>O </a:t>
            </a:r>
            <a:r>
              <a:rPr lang="pt-BR" sz="1600" dirty="0" err="1"/>
              <a:t>Expominas</a:t>
            </a:r>
            <a:r>
              <a:rPr lang="pt-BR" sz="1600" dirty="0"/>
              <a:t> Araxá é </a:t>
            </a:r>
            <a:r>
              <a:rPr lang="pt-BR" sz="1600" dirty="0">
                <a:cs typeface="Calibri" panose="020F0502020204030204" pitchFamily="34" charset="0"/>
              </a:rPr>
              <a:t>formado por um galpão de eventos, com área em torno de 4 mil m², instalado em um terreno com área de cerca de 155 mil m² (área remanescente). A área abriga também um galpão de depósito de móveis, um prédio de escritório, casa de guarita e casa de balança rodoviária (total de 6,3 mil m² de área construída).</a:t>
            </a:r>
            <a:endParaRPr lang="pt-BR" sz="1600" dirty="0"/>
          </a:p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600" dirty="0"/>
              <a:t>Localização: o </a:t>
            </a:r>
            <a:r>
              <a:rPr lang="pt-BR" sz="1600" dirty="0" err="1"/>
              <a:t>Expominas</a:t>
            </a:r>
            <a:r>
              <a:rPr lang="pt-BR" sz="1600" dirty="0"/>
              <a:t> está </a:t>
            </a:r>
            <a:r>
              <a:rPr lang="pt-BR" sz="1600" dirty="0">
                <a:cs typeface="Calibri" panose="020F0502020204030204" pitchFamily="34" charset="0"/>
              </a:rPr>
              <a:t>localizado na Av. Tancredo Neves, próximo ao centro da cidade de Araxá.</a:t>
            </a:r>
            <a:endParaRPr lang="pt-BR" sz="1600" dirty="0"/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AA4C7746-FE66-4E96-865A-528C6058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1645-38B0-45AD-8147-25D4FBE06C72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45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CEC3637B-BF0C-4C2A-BCC5-0CE0E70B31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18334"/>
            <a:ext cx="11620500" cy="5396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471EA2-E68B-41B9-B4EF-AF7DF12CA2E2}"/>
              </a:ext>
            </a:extLst>
          </p:cNvPr>
          <p:cNvSpPr txBox="1"/>
          <p:nvPr/>
        </p:nvSpPr>
        <p:spPr>
          <a:xfrm>
            <a:off x="640889" y="987625"/>
            <a:ext cx="10910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D81A22"/>
                </a:solidFill>
                <a:latin typeface="Calibri" panose="020F0502020204030204" pitchFamily="34" charset="0"/>
              </a:rPr>
              <a:t>Destaques da oportunidade</a:t>
            </a:r>
          </a:p>
          <a:p>
            <a:r>
              <a:rPr lang="pt-BR" sz="30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BBDAD6-E0E1-44E9-BEE7-D8D71F9FBB7D}"/>
              </a:ext>
            </a:extLst>
          </p:cNvPr>
          <p:cNvSpPr txBox="1"/>
          <p:nvPr/>
        </p:nvSpPr>
        <p:spPr>
          <a:xfrm>
            <a:off x="640888" y="463786"/>
            <a:ext cx="10960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</a:rPr>
              <a:t>SUMÁRIO EXECUTIVO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D040612-D7D7-40A8-B8D0-2D89B6FDDA2D}"/>
              </a:ext>
            </a:extLst>
          </p:cNvPr>
          <p:cNvSpPr txBox="1"/>
          <p:nvPr/>
        </p:nvSpPr>
        <p:spPr>
          <a:xfrm>
            <a:off x="1209116" y="1695511"/>
            <a:ext cx="4969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cs typeface="Calibri" panose="020F0502020204030204" pitchFamily="34" charset="0"/>
              </a:rPr>
              <a:t>O equipamento, considerando sua área interna e externa, tem capacidade para receber cerca de 39.600 pessoas, sendo 7.500 em sua parte coberta;</a:t>
            </a:r>
          </a:p>
          <a:p>
            <a:pPr marL="342900" lvl="1" indent="-342900" algn="just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cs typeface="Calibri" panose="020F0502020204030204" pitchFamily="34" charset="0"/>
              </a:rPr>
              <a:t>Estacionamento com capacidade para 1.050 vagas;</a:t>
            </a:r>
          </a:p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cs typeface="Calibri" panose="020F0502020204030204" pitchFamily="34" charset="0"/>
              </a:rPr>
              <a:t>Localizado próximo ao centro de Araxá, com fácil acesso, inclusive de transporte público;</a:t>
            </a:r>
          </a:p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cs typeface="Calibri" panose="020F0502020204030204" pitchFamily="34" charset="0"/>
              </a:rPr>
              <a:t>A região conta com infraestrutura urbana completa: ruas asfaltadas, redes de água e esgoto, energia elétrica e telefonia;</a:t>
            </a:r>
          </a:p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cs typeface="Calibri" panose="020F0502020204030204" pitchFamily="34" charset="0"/>
              </a:rPr>
              <a:t>Equipamento com grande flexibilidade para implementação de diversos tipos de empreendimentos: construção simples e extensa área livre (aproximadamente 90 mil m²);</a:t>
            </a:r>
          </a:p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endParaRPr lang="pt-BR" sz="1600" dirty="0">
              <a:cs typeface="Calibri" panose="020F0502020204030204" pitchFamily="34" charset="0"/>
            </a:endParaRPr>
          </a:p>
          <a:p>
            <a:pPr marL="342900" marR="0" lvl="0" indent="-342900" algn="just" fontAlgn="base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pt-BR" sz="1600" dirty="0"/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AA4C7746-FE66-4E96-865A-528C6058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1645-38B0-45AD-8147-25D4FBE06C72}" type="slidenum">
              <a:rPr lang="pt-BR" smtClean="0"/>
              <a:pPr/>
              <a:t>3</a:t>
            </a:fld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4A67C8-E7E6-4F94-8568-68EA7697D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26" y="1700584"/>
            <a:ext cx="5453774" cy="363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1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F7E906E9-DFEE-43E5-B4DC-C29E9870F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/>
          <a:stretch/>
        </p:blipFill>
        <p:spPr>
          <a:xfrm>
            <a:off x="6441809" y="1574944"/>
            <a:ext cx="5518083" cy="4140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0D98BDD-13C8-4F3B-91D3-EBF099CD8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/>
          <a:stretch/>
        </p:blipFill>
        <p:spPr>
          <a:xfrm>
            <a:off x="336432" y="1580589"/>
            <a:ext cx="5513700" cy="413435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EC3637B-BF0C-4C2A-BCC5-0CE0E70B31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18334"/>
            <a:ext cx="11620500" cy="5396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471EA2-E68B-41B9-B4EF-AF7DF12CA2E2}"/>
              </a:ext>
            </a:extLst>
          </p:cNvPr>
          <p:cNvSpPr txBox="1"/>
          <p:nvPr/>
        </p:nvSpPr>
        <p:spPr>
          <a:xfrm>
            <a:off x="640889" y="987625"/>
            <a:ext cx="10910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D81A22"/>
                </a:solidFill>
                <a:latin typeface="Calibri" panose="020F0502020204030204" pitchFamily="34" charset="0"/>
              </a:rPr>
              <a:t>Fotos do equipamento</a:t>
            </a:r>
          </a:p>
          <a:p>
            <a:r>
              <a:rPr lang="pt-BR" sz="30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BBDAD6-E0E1-44E9-BEE7-D8D71F9FBB7D}"/>
              </a:ext>
            </a:extLst>
          </p:cNvPr>
          <p:cNvSpPr txBox="1"/>
          <p:nvPr/>
        </p:nvSpPr>
        <p:spPr>
          <a:xfrm>
            <a:off x="674307" y="471677"/>
            <a:ext cx="10960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</a:rPr>
              <a:t>VISÃO GERAL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AA4C7746-FE66-4E96-865A-528C6058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1645-38B0-45AD-8147-25D4FBE06C72}" type="slidenum">
              <a:rPr lang="pt-BR" smtClean="0"/>
              <a:pPr/>
              <a:t>4</a:t>
            </a:fld>
            <a:endParaRPr lang="pt-BR" dirty="0"/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09222FA7-4264-4F25-B22B-A624C0AAF9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7F5AC577-B95A-4A4B-92E2-5021A54E8B44}"/>
              </a:ext>
            </a:extLst>
          </p:cNvPr>
          <p:cNvGrpSpPr/>
          <p:nvPr/>
        </p:nvGrpSpPr>
        <p:grpSpPr>
          <a:xfrm>
            <a:off x="331540" y="5405386"/>
            <a:ext cx="2905200" cy="307777"/>
            <a:chOff x="2096009" y="908050"/>
            <a:chExt cx="2905200" cy="307777"/>
          </a:xfrm>
          <a:solidFill>
            <a:srgbClr val="006666"/>
          </a:solidFill>
        </p:grpSpPr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BBD60D3C-BC6C-4CC0-A95F-179D5D54A690}"/>
                </a:ext>
              </a:extLst>
            </p:cNvPr>
            <p:cNvCxnSpPr/>
            <p:nvPr/>
          </p:nvCxnSpPr>
          <p:spPr>
            <a:xfrm>
              <a:off x="2096009" y="1181100"/>
              <a:ext cx="2905200" cy="0"/>
            </a:xfrm>
            <a:prstGeom prst="line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E43EB739-818F-4870-B64F-91994A55A651}"/>
                </a:ext>
              </a:extLst>
            </p:cNvPr>
            <p:cNvSpPr txBox="1"/>
            <p:nvPr/>
          </p:nvSpPr>
          <p:spPr>
            <a:xfrm>
              <a:off x="2096009" y="908050"/>
              <a:ext cx="2905200" cy="307777"/>
            </a:xfrm>
            <a:prstGeom prst="rect">
              <a:avLst/>
            </a:prstGeom>
            <a:solidFill>
              <a:srgbClr val="0B929B"/>
            </a:solidFill>
          </p:spPr>
          <p:txBody>
            <a:bodyPr wrap="square" lIns="46800" rIns="46800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Entrada </a:t>
              </a:r>
              <a:r>
                <a:rPr lang="pt-BR" sz="1400" b="1" dirty="0" err="1">
                  <a:solidFill>
                    <a:schemeClr val="bg1"/>
                  </a:solidFill>
                </a:rPr>
                <a:t>Expominas</a:t>
              </a:r>
              <a:r>
                <a:rPr lang="pt-BR" sz="1400" b="1" dirty="0">
                  <a:solidFill>
                    <a:schemeClr val="bg1"/>
                  </a:solidFill>
                </a:rPr>
                <a:t> Araxá</a:t>
              </a:r>
            </a:p>
          </p:txBody>
        </p:sp>
      </p:grp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A0ECE25-CFD9-4EF3-80FD-E17B7E1E3434}"/>
              </a:ext>
            </a:extLst>
          </p:cNvPr>
          <p:cNvSpPr txBox="1"/>
          <p:nvPr/>
        </p:nvSpPr>
        <p:spPr>
          <a:xfrm>
            <a:off x="6442107" y="5400084"/>
            <a:ext cx="2905200" cy="307777"/>
          </a:xfrm>
          <a:prstGeom prst="rect">
            <a:avLst/>
          </a:prstGeom>
          <a:solidFill>
            <a:srgbClr val="0B929B"/>
          </a:solidFill>
        </p:spPr>
        <p:txBody>
          <a:bodyPr wrap="square" lIns="46800" rIns="46800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Galpão de Eventos</a:t>
            </a:r>
            <a:endParaRPr lang="pt-B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9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ixaDeTexto 34">
            <a:extLst>
              <a:ext uri="{FF2B5EF4-FFF2-40B4-BE49-F238E27FC236}">
                <a16:creationId xmlns:a16="http://schemas.microsoft.com/office/drawing/2014/main" id="{E5F7E1BE-B63B-4401-A77A-FB7DF7BE4BE5}"/>
              </a:ext>
            </a:extLst>
          </p:cNvPr>
          <p:cNvSpPr txBox="1"/>
          <p:nvPr/>
        </p:nvSpPr>
        <p:spPr>
          <a:xfrm>
            <a:off x="640888" y="6090190"/>
            <a:ext cx="11977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/>
              <a:t>*</a:t>
            </a:r>
            <a:r>
              <a:rPr lang="pt-BR" sz="800" dirty="0">
                <a:cs typeface="Calibri" panose="020F0502020204030204" pitchFamily="34" charset="0"/>
              </a:rPr>
              <a:t>avaliação imobiliária do ativo, considerada a soma dos valores de terreno, construções, benfeitorias, móveis e utensílios associados.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EC3637B-BF0C-4C2A-BCC5-0CE0E70B31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18334"/>
            <a:ext cx="11620500" cy="5396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471EA2-E68B-41B9-B4EF-AF7DF12CA2E2}"/>
              </a:ext>
            </a:extLst>
          </p:cNvPr>
          <p:cNvSpPr txBox="1"/>
          <p:nvPr/>
        </p:nvSpPr>
        <p:spPr>
          <a:xfrm>
            <a:off x="640889" y="987625"/>
            <a:ext cx="109102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D81A22"/>
                </a:solidFill>
                <a:latin typeface="Calibri" panose="020F0502020204030204" pitchFamily="34" charset="0"/>
              </a:rPr>
              <a:t>Detalhes financeiros</a:t>
            </a:r>
            <a:endParaRPr lang="pt-BR" sz="3000" b="1" dirty="0">
              <a:latin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BBDAD6-E0E1-44E9-BEE7-D8D71F9FBB7D}"/>
              </a:ext>
            </a:extLst>
          </p:cNvPr>
          <p:cNvSpPr txBox="1"/>
          <p:nvPr/>
        </p:nvSpPr>
        <p:spPr>
          <a:xfrm>
            <a:off x="640888" y="463786"/>
            <a:ext cx="10960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</a:rPr>
              <a:t>SUMÁRIO EXECUTIVO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D040612-D7D7-40A8-B8D0-2D89B6FDDA2D}"/>
              </a:ext>
            </a:extLst>
          </p:cNvPr>
          <p:cNvSpPr txBox="1"/>
          <p:nvPr/>
        </p:nvSpPr>
        <p:spPr>
          <a:xfrm>
            <a:off x="1258997" y="1912840"/>
            <a:ext cx="4077608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 fontAlgn="base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pt-BR" sz="1300" dirty="0"/>
              <a:t>Histórico de locações concentradas em shows e festas locais, </a:t>
            </a:r>
            <a:r>
              <a:rPr lang="pt-BR" sz="1300" dirty="0">
                <a:cs typeface="Calibri" panose="020F0502020204030204" pitchFamily="34" charset="0"/>
              </a:rPr>
              <a:t>espaço pouco utilizado como centro de convenções, feiras e palestras ligados ao turismo de negócio;</a:t>
            </a:r>
            <a:endParaRPr lang="pt-BR" sz="1300" dirty="0"/>
          </a:p>
          <a:p>
            <a:pPr marL="342900" marR="0" lvl="1" indent="-342900" algn="just" fontAlgn="base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1300" dirty="0"/>
              <a:t>Equipamento opera com baixa receita por não haver um trabalho de captação de eventos ativa e falta de ações de divulgação do ativo;</a:t>
            </a:r>
          </a:p>
          <a:p>
            <a:pPr marL="342900" marR="0" lvl="1" indent="-342900" algn="just" fontAlgn="base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1300" dirty="0">
                <a:cs typeface="Calibri" panose="020F0502020204030204" pitchFamily="34" charset="0"/>
              </a:rPr>
              <a:t>Equipamento com características construtivas de galpão industrial (sua função original, como fábrica de fertilizante); ausência de infraestrutura e acabamento típicos de centros de exposição;</a:t>
            </a:r>
            <a:endParaRPr lang="pt-BR" sz="1300" dirty="0"/>
          </a:p>
          <a:p>
            <a:pPr marL="342900" marR="0" lvl="1" indent="-342900" algn="just" fontAlgn="base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1300" dirty="0"/>
              <a:t>Avaliação imobiliária = R$ 26.202.143,00*.</a:t>
            </a:r>
          </a:p>
          <a:p>
            <a:pPr marL="342900" lvl="1" indent="-342900" algn="just" fontAlgn="base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endParaRPr lang="pt-BR" sz="1300" dirty="0"/>
          </a:p>
          <a:p>
            <a:pPr marL="342900" marR="0" lvl="0" indent="-342900" algn="just" fontAlgn="base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pt-BR" sz="1300" dirty="0"/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AA4C7746-FE66-4E96-865A-528C6058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1645-38B0-45AD-8147-25D4FBE06C72}" type="slidenum">
              <a:rPr lang="pt-BR" smtClean="0"/>
              <a:pPr/>
              <a:t>5</a:t>
            </a:fld>
            <a:endParaRPr lang="pt-BR" dirty="0"/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F27C225A-A009-4F5F-8770-C05E9E88AB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7509698"/>
              </p:ext>
            </p:extLst>
          </p:nvPr>
        </p:nvGraphicFramePr>
        <p:xfrm>
          <a:off x="4708669" y="873356"/>
          <a:ext cx="4457980" cy="23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C3979559-C025-4AF1-8AA2-85904CB6AC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537985"/>
              </p:ext>
            </p:extLst>
          </p:nvPr>
        </p:nvGraphicFramePr>
        <p:xfrm>
          <a:off x="8108976" y="876276"/>
          <a:ext cx="4593815" cy="23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52A4AEB7-A6B6-4338-9999-75B41BE330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155703"/>
              </p:ext>
            </p:extLst>
          </p:nvPr>
        </p:nvGraphicFramePr>
        <p:xfrm>
          <a:off x="6410639" y="3504602"/>
          <a:ext cx="4457981" cy="253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74613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CEC3637B-BF0C-4C2A-BCC5-0CE0E70B31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18334"/>
            <a:ext cx="11620500" cy="5396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471EA2-E68B-41B9-B4EF-AF7DF12CA2E2}"/>
              </a:ext>
            </a:extLst>
          </p:cNvPr>
          <p:cNvSpPr txBox="1"/>
          <p:nvPr/>
        </p:nvSpPr>
        <p:spPr>
          <a:xfrm>
            <a:off x="640889" y="987625"/>
            <a:ext cx="10910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D81A22"/>
                </a:solidFill>
                <a:latin typeface="Calibri" panose="020F0502020204030204" pitchFamily="34" charset="0"/>
              </a:rPr>
              <a:t>EXPOMINAS ARAXÁ</a:t>
            </a:r>
          </a:p>
          <a:p>
            <a:r>
              <a:rPr lang="pt-BR" sz="30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BBDAD6-E0E1-44E9-BEE7-D8D71F9FBB7D}"/>
              </a:ext>
            </a:extLst>
          </p:cNvPr>
          <p:cNvSpPr txBox="1"/>
          <p:nvPr/>
        </p:nvSpPr>
        <p:spPr>
          <a:xfrm>
            <a:off x="640888" y="463786"/>
            <a:ext cx="10960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</a:rPr>
              <a:t>VISÃO GERAL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AA4C7746-FE66-4E96-865A-528C6058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1645-38B0-45AD-8147-25D4FBE06C72}" type="slidenum">
              <a:rPr lang="pt-BR" smtClean="0"/>
              <a:pPr/>
              <a:t>6</a:t>
            </a:fld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64F0BBC-81C0-49B5-A169-DE2213C43E9B}"/>
              </a:ext>
            </a:extLst>
          </p:cNvPr>
          <p:cNvSpPr txBox="1"/>
          <p:nvPr/>
        </p:nvSpPr>
        <p:spPr>
          <a:xfrm>
            <a:off x="706198" y="3741952"/>
            <a:ext cx="5352219" cy="2053832"/>
          </a:xfrm>
          <a:prstGeom prst="rect">
            <a:avLst/>
          </a:prstGeom>
          <a:solidFill>
            <a:srgbClr val="E7E6E6"/>
          </a:solidFill>
        </p:spPr>
        <p:txBody>
          <a:bodyPr wrap="square" rtlCol="0">
            <a:noAutofit/>
          </a:bodyPr>
          <a:lstStyle/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pt-BR" sz="1200" dirty="0"/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pt-BR" sz="1200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pt-BR" sz="1200" dirty="0"/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pt-BR" sz="1200" dirty="0"/>
              <a:t>Apuração de avarias após realização do evento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pt-BR" sz="1200" dirty="0"/>
              <a:t>Acerto final do evento</a:t>
            </a:r>
            <a:endParaRPr lang="pt-BR" sz="1200" b="1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5F210E8-0A9B-49AC-842D-BECAFDACFB44}"/>
              </a:ext>
            </a:extLst>
          </p:cNvPr>
          <p:cNvSpPr txBox="1"/>
          <p:nvPr/>
        </p:nvSpPr>
        <p:spPr>
          <a:xfrm>
            <a:off x="706198" y="1559367"/>
            <a:ext cx="5352219" cy="2053832"/>
          </a:xfrm>
          <a:prstGeom prst="rect">
            <a:avLst/>
          </a:prstGeom>
          <a:solidFill>
            <a:srgbClr val="E7E6E6"/>
          </a:solidFill>
        </p:spPr>
        <p:txBody>
          <a:bodyPr wrap="square" rtlCol="0">
            <a:noAutofit/>
          </a:bodyPr>
          <a:lstStyle/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pt-BR" sz="1200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pt-BR" sz="1200" dirty="0"/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pt-BR" sz="1200" dirty="0"/>
              <a:t>Captação passiva de eventos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pt-BR" sz="1200" dirty="0"/>
              <a:t>Necessidade de um setor comercial estabelecido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pt-BR" sz="1200" dirty="0"/>
              <a:t>        para captar eventos externamente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pt-BR" sz="1200" dirty="0"/>
              <a:t>Não há um plano de divulgação e promoção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pt-BR" sz="1200" dirty="0"/>
              <a:t>        do ativo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pt-BR" sz="1200" b="1" i="1" dirty="0"/>
          </a:p>
          <a:p>
            <a:pPr lvl="1"/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13492B9-F04F-4FA9-8A9D-6ECC3A752C5A}"/>
              </a:ext>
            </a:extLst>
          </p:cNvPr>
          <p:cNvSpPr txBox="1"/>
          <p:nvPr/>
        </p:nvSpPr>
        <p:spPr>
          <a:xfrm>
            <a:off x="6210817" y="3734336"/>
            <a:ext cx="5352219" cy="2053832"/>
          </a:xfrm>
          <a:prstGeom prst="rect">
            <a:avLst/>
          </a:prstGeom>
          <a:solidFill>
            <a:srgbClr val="E7E6E6"/>
          </a:solidFill>
        </p:spPr>
        <p:txBody>
          <a:bodyPr wrap="square" rtlCol="0">
            <a:noAutofit/>
          </a:bodyPr>
          <a:lstStyle/>
          <a:p>
            <a:pPr algn="r"/>
            <a:endParaRPr lang="pt-BR" sz="14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5F556F9-76B6-437D-8F56-6FE9B8D3DE1E}"/>
              </a:ext>
            </a:extLst>
          </p:cNvPr>
          <p:cNvSpPr txBox="1"/>
          <p:nvPr/>
        </p:nvSpPr>
        <p:spPr>
          <a:xfrm>
            <a:off x="6199475" y="1547000"/>
            <a:ext cx="5352219" cy="2053832"/>
          </a:xfrm>
          <a:prstGeom prst="rect">
            <a:avLst/>
          </a:prstGeom>
          <a:solidFill>
            <a:srgbClr val="E7E6E6"/>
          </a:solidFill>
        </p:spPr>
        <p:txBody>
          <a:bodyPr wrap="square" rtlCol="0">
            <a:noAutofit/>
          </a:bodyPr>
          <a:lstStyle/>
          <a:p>
            <a:pPr algn="r"/>
            <a:endParaRPr lang="pt-BR" sz="1400" b="1" dirty="0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58BF9C3F-6C9F-4D70-AFA1-F34B563BC7AB}"/>
              </a:ext>
            </a:extLst>
          </p:cNvPr>
          <p:cNvGrpSpPr/>
          <p:nvPr/>
        </p:nvGrpSpPr>
        <p:grpSpPr>
          <a:xfrm>
            <a:off x="3785483" y="1321624"/>
            <a:ext cx="4688544" cy="4688544"/>
            <a:chOff x="3733727" y="1364754"/>
            <a:chExt cx="4688544" cy="4688544"/>
          </a:xfrm>
        </p:grpSpPr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EA9857AD-963A-462B-BDE1-095782DC7C96}"/>
                </a:ext>
              </a:extLst>
            </p:cNvPr>
            <p:cNvSpPr/>
            <p:nvPr/>
          </p:nvSpPr>
          <p:spPr>
            <a:xfrm>
              <a:off x="4094830" y="1582016"/>
              <a:ext cx="4050994" cy="4050994"/>
            </a:xfrm>
            <a:custGeom>
              <a:avLst/>
              <a:gdLst>
                <a:gd name="connsiteX0" fmla="*/ 2025497 w 4050994"/>
                <a:gd name="connsiteY0" fmla="*/ 0 h 4050994"/>
                <a:gd name="connsiteX1" fmla="*/ 4050994 w 4050994"/>
                <a:gd name="connsiteY1" fmla="*/ 2025497 h 4050994"/>
                <a:gd name="connsiteX2" fmla="*/ 2025497 w 4050994"/>
                <a:gd name="connsiteY2" fmla="*/ 2025497 h 4050994"/>
                <a:gd name="connsiteX3" fmla="*/ 2025497 w 4050994"/>
                <a:gd name="connsiteY3" fmla="*/ 0 h 405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0994" h="4050994">
                  <a:moveTo>
                    <a:pt x="2025497" y="0"/>
                  </a:moveTo>
                  <a:cubicBezTo>
                    <a:pt x="3144148" y="0"/>
                    <a:pt x="4050994" y="906846"/>
                    <a:pt x="4050994" y="2025497"/>
                  </a:cubicBezTo>
                  <a:lnTo>
                    <a:pt x="2025497" y="2025497"/>
                  </a:lnTo>
                  <a:lnTo>
                    <a:pt x="2025497" y="0"/>
                  </a:ln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1993" tIns="861207" rIns="427171" bIns="2123767" numCol="1" spcCol="1270" anchor="ctr" anchorCtr="0">
              <a:noAutofit/>
            </a:bodyPr>
            <a:lstStyle/>
            <a:p>
              <a:pPr marL="0" lvl="0" indent="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1400" b="1" kern="1200" dirty="0">
                <a:solidFill>
                  <a:srgbClr val="D81A22"/>
                </a:solidFill>
              </a:endParaRPr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98EEAD56-E3B2-4290-825D-FAE7745B6A6E}"/>
                </a:ext>
              </a:extLst>
            </p:cNvPr>
            <p:cNvSpPr/>
            <p:nvPr/>
          </p:nvSpPr>
          <p:spPr>
            <a:xfrm>
              <a:off x="4120501" y="1751527"/>
              <a:ext cx="4050994" cy="4050994"/>
            </a:xfrm>
            <a:custGeom>
              <a:avLst/>
              <a:gdLst>
                <a:gd name="connsiteX0" fmla="*/ 4050994 w 4050994"/>
                <a:gd name="connsiteY0" fmla="*/ 2025497 h 4050994"/>
                <a:gd name="connsiteX1" fmla="*/ 2025497 w 4050994"/>
                <a:gd name="connsiteY1" fmla="*/ 4050994 h 4050994"/>
                <a:gd name="connsiteX2" fmla="*/ 2025497 w 4050994"/>
                <a:gd name="connsiteY2" fmla="*/ 2025497 h 4050994"/>
                <a:gd name="connsiteX3" fmla="*/ 4050994 w 4050994"/>
                <a:gd name="connsiteY3" fmla="*/ 2025497 h 405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0994" h="4050994">
                  <a:moveTo>
                    <a:pt x="4050994" y="2025497"/>
                  </a:moveTo>
                  <a:cubicBezTo>
                    <a:pt x="4050994" y="3144148"/>
                    <a:pt x="3144148" y="4050994"/>
                    <a:pt x="2025497" y="4050994"/>
                  </a:cubicBezTo>
                  <a:lnTo>
                    <a:pt x="2025497" y="2025497"/>
                  </a:lnTo>
                  <a:lnTo>
                    <a:pt x="4050994" y="2025497"/>
                  </a:ln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1993" tIns="2123767" rIns="427171" bIns="861207" numCol="1" spcCol="1270" anchor="ctr" anchorCtr="0">
              <a:noAutofit/>
            </a:bodyPr>
            <a:lstStyle/>
            <a:p>
              <a:pPr marL="0" lvl="0" indent="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1050" b="1" kern="1200" dirty="0">
                <a:solidFill>
                  <a:schemeClr val="tx1"/>
                </a:solidFill>
              </a:endParaRPr>
            </a:p>
            <a:p>
              <a:pPr marL="0" lvl="0" indent="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105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287A091E-0B5E-4496-8E36-649EA24E1CF1}"/>
                </a:ext>
              </a:extLst>
            </p:cNvPr>
            <p:cNvSpPr/>
            <p:nvPr/>
          </p:nvSpPr>
          <p:spPr>
            <a:xfrm>
              <a:off x="3984503" y="1751527"/>
              <a:ext cx="4050994" cy="4050994"/>
            </a:xfrm>
            <a:custGeom>
              <a:avLst/>
              <a:gdLst>
                <a:gd name="connsiteX0" fmla="*/ 2025497 w 4050994"/>
                <a:gd name="connsiteY0" fmla="*/ 4050994 h 4050994"/>
                <a:gd name="connsiteX1" fmla="*/ 0 w 4050994"/>
                <a:gd name="connsiteY1" fmla="*/ 2025497 h 4050994"/>
                <a:gd name="connsiteX2" fmla="*/ 2025497 w 4050994"/>
                <a:gd name="connsiteY2" fmla="*/ 2025497 h 4050994"/>
                <a:gd name="connsiteX3" fmla="*/ 2025497 w 4050994"/>
                <a:gd name="connsiteY3" fmla="*/ 4050994 h 405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0994" h="4050994">
                  <a:moveTo>
                    <a:pt x="2025497" y="4050994"/>
                  </a:moveTo>
                  <a:cubicBezTo>
                    <a:pt x="906846" y="4050994"/>
                    <a:pt x="0" y="3144148"/>
                    <a:pt x="0" y="2025497"/>
                  </a:cubicBezTo>
                  <a:lnTo>
                    <a:pt x="2025497" y="2025497"/>
                  </a:lnTo>
                  <a:lnTo>
                    <a:pt x="2025497" y="4050994"/>
                  </a:ln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7172" tIns="2123767" rIns="2171992" bIns="861207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1400" b="1" kern="1200" dirty="0">
                <a:solidFill>
                  <a:srgbClr val="D81A22"/>
                </a:solidFill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5CE54F30-4CB7-403C-A995-515E830676D4}"/>
                </a:ext>
              </a:extLst>
            </p:cNvPr>
            <p:cNvSpPr/>
            <p:nvPr/>
          </p:nvSpPr>
          <p:spPr>
            <a:xfrm>
              <a:off x="3984503" y="1615530"/>
              <a:ext cx="4050994" cy="4050994"/>
            </a:xfrm>
            <a:custGeom>
              <a:avLst/>
              <a:gdLst>
                <a:gd name="connsiteX0" fmla="*/ 0 w 4050994"/>
                <a:gd name="connsiteY0" fmla="*/ 2025497 h 4050994"/>
                <a:gd name="connsiteX1" fmla="*/ 2025497 w 4050994"/>
                <a:gd name="connsiteY1" fmla="*/ 0 h 4050994"/>
                <a:gd name="connsiteX2" fmla="*/ 2025497 w 4050994"/>
                <a:gd name="connsiteY2" fmla="*/ 2025497 h 4050994"/>
                <a:gd name="connsiteX3" fmla="*/ 0 w 4050994"/>
                <a:gd name="connsiteY3" fmla="*/ 2025497 h 405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0994" h="4050994">
                  <a:moveTo>
                    <a:pt x="0" y="2025497"/>
                  </a:moveTo>
                  <a:cubicBezTo>
                    <a:pt x="0" y="906846"/>
                    <a:pt x="906846" y="0"/>
                    <a:pt x="2025497" y="0"/>
                  </a:cubicBezTo>
                  <a:lnTo>
                    <a:pt x="2025497" y="2025497"/>
                  </a:lnTo>
                  <a:lnTo>
                    <a:pt x="0" y="2025497"/>
                  </a:ln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7172" tIns="861207" rIns="2171992" bIns="2123767" numCol="1" spcCol="1270" anchor="ctr" anchorCtr="0">
              <a:noAutofit/>
            </a:bodyPr>
            <a:lstStyle/>
            <a:p>
              <a:pPr marL="0" lvl="0" indent="0" algn="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1400" b="1" kern="1200" dirty="0">
                <a:solidFill>
                  <a:srgbClr val="D81A22"/>
                </a:solidFill>
              </a:endParaRPr>
            </a:p>
            <a:p>
              <a:pPr marL="0" lvl="0" indent="0" algn="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700" b="1" kern="12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Seta: Circular 26">
              <a:extLst>
                <a:ext uri="{FF2B5EF4-FFF2-40B4-BE49-F238E27FC236}">
                  <a16:creationId xmlns:a16="http://schemas.microsoft.com/office/drawing/2014/main" id="{62A5DE52-5F26-452A-956E-CBCAA4779A5C}"/>
                </a:ext>
              </a:extLst>
            </p:cNvPr>
            <p:cNvSpPr/>
            <p:nvPr/>
          </p:nvSpPr>
          <p:spPr>
            <a:xfrm>
              <a:off x="3869725" y="1364754"/>
              <a:ext cx="4552546" cy="4552546"/>
            </a:xfrm>
            <a:prstGeom prst="circularArrow">
              <a:avLst>
                <a:gd name="adj1" fmla="val 5085"/>
                <a:gd name="adj2" fmla="val 327528"/>
                <a:gd name="adj3" fmla="val 21272472"/>
                <a:gd name="adj4" fmla="val 16200000"/>
                <a:gd name="adj5" fmla="val 5932"/>
              </a:avLst>
            </a:prstGeom>
            <a:solidFill>
              <a:srgbClr val="0B929B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dirty="0"/>
            </a:p>
          </p:txBody>
        </p:sp>
        <p:sp>
          <p:nvSpPr>
            <p:cNvPr id="28" name="Seta: Circular 27">
              <a:extLst>
                <a:ext uri="{FF2B5EF4-FFF2-40B4-BE49-F238E27FC236}">
                  <a16:creationId xmlns:a16="http://schemas.microsoft.com/office/drawing/2014/main" id="{5C37FE7D-20A3-490D-99C4-D94C7481FABB}"/>
                </a:ext>
              </a:extLst>
            </p:cNvPr>
            <p:cNvSpPr/>
            <p:nvPr/>
          </p:nvSpPr>
          <p:spPr>
            <a:xfrm>
              <a:off x="3869725" y="1500752"/>
              <a:ext cx="4552546" cy="4552546"/>
            </a:xfrm>
            <a:prstGeom prst="circularArrow">
              <a:avLst>
                <a:gd name="adj1" fmla="val 5085"/>
                <a:gd name="adj2" fmla="val 327528"/>
                <a:gd name="adj3" fmla="val 5072472"/>
                <a:gd name="adj4" fmla="val 0"/>
                <a:gd name="adj5" fmla="val 5932"/>
              </a:avLst>
            </a:prstGeom>
            <a:solidFill>
              <a:srgbClr val="0B929B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Seta: Circular 28">
              <a:extLst>
                <a:ext uri="{FF2B5EF4-FFF2-40B4-BE49-F238E27FC236}">
                  <a16:creationId xmlns:a16="http://schemas.microsoft.com/office/drawing/2014/main" id="{D1FD24A0-2641-450F-BE52-B339C7EF3426}"/>
                </a:ext>
              </a:extLst>
            </p:cNvPr>
            <p:cNvSpPr/>
            <p:nvPr/>
          </p:nvSpPr>
          <p:spPr>
            <a:xfrm>
              <a:off x="3733727" y="1364754"/>
              <a:ext cx="4552546" cy="4552546"/>
            </a:xfrm>
            <a:prstGeom prst="circularArrow">
              <a:avLst>
                <a:gd name="adj1" fmla="val 5085"/>
                <a:gd name="adj2" fmla="val 327528"/>
                <a:gd name="adj3" fmla="val 15872472"/>
                <a:gd name="adj4" fmla="val 10800000"/>
                <a:gd name="adj5" fmla="val 5932"/>
              </a:avLst>
            </a:prstGeom>
            <a:solidFill>
              <a:srgbClr val="0B929B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4" name="Elipse 33">
            <a:extLst>
              <a:ext uri="{FF2B5EF4-FFF2-40B4-BE49-F238E27FC236}">
                <a16:creationId xmlns:a16="http://schemas.microsoft.com/office/drawing/2014/main" id="{DD231A91-7C42-4C44-970F-DA5F13848EA7}"/>
              </a:ext>
            </a:extLst>
          </p:cNvPr>
          <p:cNvSpPr/>
          <p:nvPr/>
        </p:nvSpPr>
        <p:spPr>
          <a:xfrm>
            <a:off x="3913479" y="3423667"/>
            <a:ext cx="288000" cy="288000"/>
          </a:xfrm>
          <a:prstGeom prst="ellipse">
            <a:avLst/>
          </a:prstGeom>
          <a:solidFill>
            <a:srgbClr val="7D7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/>
              <a:t>1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0A8FF0E7-7735-4A76-A58B-449751D4A914}"/>
              </a:ext>
            </a:extLst>
          </p:cNvPr>
          <p:cNvSpPr/>
          <p:nvPr/>
        </p:nvSpPr>
        <p:spPr>
          <a:xfrm>
            <a:off x="6104439" y="1430138"/>
            <a:ext cx="288000" cy="28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/>
              <a:t>2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65AA1126-1346-4636-9293-99384A093F9C}"/>
              </a:ext>
            </a:extLst>
          </p:cNvPr>
          <p:cNvSpPr/>
          <p:nvPr/>
        </p:nvSpPr>
        <p:spPr>
          <a:xfrm>
            <a:off x="8060189" y="3615283"/>
            <a:ext cx="288000" cy="288000"/>
          </a:xfrm>
          <a:prstGeom prst="ellipse">
            <a:avLst/>
          </a:prstGeom>
          <a:solidFill>
            <a:srgbClr val="7D7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/>
              <a:t>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27C6B2F-22C2-4913-808D-F4FD3903290B}"/>
              </a:ext>
            </a:extLst>
          </p:cNvPr>
          <p:cNvSpPr txBox="1"/>
          <p:nvPr/>
        </p:nvSpPr>
        <p:spPr>
          <a:xfrm>
            <a:off x="8301888" y="1853095"/>
            <a:ext cx="3309813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pt-BR" sz="1200" dirty="0"/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pt-BR" sz="1200" dirty="0"/>
              <a:t>CODEMGE assina contrato diretamente com o produtor do evento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pt-BR" sz="1200" dirty="0"/>
              <a:t>CODEMGE assina contrato com a empresa gestora do estacionamento e é remunerada em 50% do valor gerado no dia do evento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C009443-1EB2-45D9-BED8-797FD19089FA}"/>
              </a:ext>
            </a:extLst>
          </p:cNvPr>
          <p:cNvSpPr txBox="1"/>
          <p:nvPr/>
        </p:nvSpPr>
        <p:spPr>
          <a:xfrm>
            <a:off x="8336917" y="3734336"/>
            <a:ext cx="3309813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pt-BR" sz="1200" dirty="0"/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pt-BR" sz="1200" dirty="0"/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pt-BR" sz="1200" dirty="0"/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pt-BR" sz="1200" dirty="0"/>
              <a:t>Montagem do evento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pt-BR" sz="1200" dirty="0"/>
              <a:t>O evento é realizado com supervisão e apoio da equipe técnica do </a:t>
            </a:r>
            <a:r>
              <a:rPr lang="pt-BR" sz="1200" dirty="0" err="1"/>
              <a:t>Expominas</a:t>
            </a:r>
            <a:r>
              <a:rPr lang="pt-BR" sz="1200" dirty="0"/>
              <a:t> 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8DC3BE36-20EE-4C92-B798-0991A0C7E053}"/>
              </a:ext>
            </a:extLst>
          </p:cNvPr>
          <p:cNvSpPr/>
          <p:nvPr/>
        </p:nvSpPr>
        <p:spPr>
          <a:xfrm>
            <a:off x="5778419" y="5596396"/>
            <a:ext cx="288000" cy="288000"/>
          </a:xfrm>
          <a:prstGeom prst="ellipse">
            <a:avLst/>
          </a:prstGeom>
          <a:solidFill>
            <a:srgbClr val="7D7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/>
              <a:t>4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4B12823-9F0C-496E-B8DF-72C94344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78" y="3767909"/>
            <a:ext cx="879154" cy="8791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B985F52-92DC-4C1F-A612-AF6F4539A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08" y="2717321"/>
            <a:ext cx="864987" cy="86498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4607A85-6B79-4374-8D81-239A35A6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68" y="3767909"/>
            <a:ext cx="899387" cy="899387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158637AA-ED7F-4156-963D-6BC89292B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13" y="2712699"/>
            <a:ext cx="877823" cy="877823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F20190DF-7830-4B32-9FA1-9F35192A23B6}"/>
              </a:ext>
            </a:extLst>
          </p:cNvPr>
          <p:cNvSpPr txBox="1"/>
          <p:nvPr/>
        </p:nvSpPr>
        <p:spPr>
          <a:xfrm>
            <a:off x="4809445" y="2217298"/>
            <a:ext cx="1263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 dirty="0">
                <a:solidFill>
                  <a:srgbClr val="D81A22"/>
                </a:solidFill>
              </a:rPr>
              <a:t>CAPTAÇÃO DO</a:t>
            </a:r>
          </a:p>
          <a:p>
            <a:pPr algn="r"/>
            <a:r>
              <a:rPr lang="pt-BR" sz="1400" b="1" dirty="0">
                <a:solidFill>
                  <a:srgbClr val="D81A22"/>
                </a:solidFill>
              </a:rPr>
              <a:t>EVENTO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BA62FE0B-08B0-4DF9-9B14-7FD97C9C36EB}"/>
              </a:ext>
            </a:extLst>
          </p:cNvPr>
          <p:cNvSpPr txBox="1"/>
          <p:nvPr/>
        </p:nvSpPr>
        <p:spPr>
          <a:xfrm>
            <a:off x="6133585" y="2217298"/>
            <a:ext cx="1438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D81A22"/>
                </a:solidFill>
              </a:rPr>
              <a:t>CELEBRAÇÃO DO</a:t>
            </a:r>
          </a:p>
          <a:p>
            <a:r>
              <a:rPr lang="pt-BR" sz="1400" b="1" dirty="0">
                <a:solidFill>
                  <a:srgbClr val="D81A22"/>
                </a:solidFill>
              </a:rPr>
              <a:t>CONTRATO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26B75626-680B-4785-B49E-1422C5B658B0}"/>
              </a:ext>
            </a:extLst>
          </p:cNvPr>
          <p:cNvSpPr txBox="1"/>
          <p:nvPr/>
        </p:nvSpPr>
        <p:spPr>
          <a:xfrm>
            <a:off x="4581868" y="4673002"/>
            <a:ext cx="1514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 dirty="0">
                <a:solidFill>
                  <a:srgbClr val="D81A22"/>
                </a:solidFill>
              </a:rPr>
              <a:t>FECHAMENTO DO</a:t>
            </a:r>
          </a:p>
          <a:p>
            <a:pPr algn="r"/>
            <a:r>
              <a:rPr lang="pt-BR" sz="1400" b="1" dirty="0">
                <a:solidFill>
                  <a:srgbClr val="D81A22"/>
                </a:solidFill>
              </a:rPr>
              <a:t>EVENTO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811431C-9488-4204-9A08-236775CC404F}"/>
              </a:ext>
            </a:extLst>
          </p:cNvPr>
          <p:cNvSpPr txBox="1"/>
          <p:nvPr/>
        </p:nvSpPr>
        <p:spPr>
          <a:xfrm>
            <a:off x="6159127" y="4661093"/>
            <a:ext cx="1394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D81A22"/>
                </a:solidFill>
              </a:rPr>
              <a:t>REALIZAÇÃO DO</a:t>
            </a:r>
          </a:p>
          <a:p>
            <a:r>
              <a:rPr lang="pt-BR" sz="1400" b="1" dirty="0">
                <a:solidFill>
                  <a:srgbClr val="D81A22"/>
                </a:solidFill>
              </a:rPr>
              <a:t>EVENTO</a:t>
            </a:r>
          </a:p>
        </p:txBody>
      </p:sp>
    </p:spTree>
    <p:extLst>
      <p:ext uri="{BB962C8B-B14F-4D97-AF65-F5344CB8AC3E}">
        <p14:creationId xmlns:p14="http://schemas.microsoft.com/office/powerpoint/2010/main" val="278228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1F05AF3-7144-4363-8AD6-80EA1AD6F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6" y="1587162"/>
            <a:ext cx="5498322" cy="41237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971C1E-CBFB-4427-8EBE-3DA7D5703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106" y="1566316"/>
            <a:ext cx="5518084" cy="413856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EC3637B-BF0C-4C2A-BCC5-0CE0E70B31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18334"/>
            <a:ext cx="11620500" cy="5396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471EA2-E68B-41B9-B4EF-AF7DF12CA2E2}"/>
              </a:ext>
            </a:extLst>
          </p:cNvPr>
          <p:cNvSpPr txBox="1"/>
          <p:nvPr/>
        </p:nvSpPr>
        <p:spPr>
          <a:xfrm>
            <a:off x="640889" y="987625"/>
            <a:ext cx="10910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D81A22"/>
                </a:solidFill>
                <a:latin typeface="Calibri" panose="020F0502020204030204" pitchFamily="34" charset="0"/>
              </a:rPr>
              <a:t>Fotos Eventos – </a:t>
            </a:r>
            <a:r>
              <a:rPr lang="pt-BR" sz="3000" b="1" dirty="0" err="1">
                <a:solidFill>
                  <a:srgbClr val="D81A22"/>
                </a:solidFill>
                <a:latin typeface="Calibri" panose="020F0502020204030204" pitchFamily="34" charset="0"/>
              </a:rPr>
              <a:t>Expominas</a:t>
            </a:r>
            <a:r>
              <a:rPr lang="pt-BR" sz="3000" b="1" dirty="0">
                <a:solidFill>
                  <a:srgbClr val="D81A22"/>
                </a:solidFill>
                <a:latin typeface="Calibri" panose="020F0502020204030204" pitchFamily="34" charset="0"/>
              </a:rPr>
              <a:t> Araxá</a:t>
            </a:r>
          </a:p>
          <a:p>
            <a:r>
              <a:rPr lang="pt-BR" sz="30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BBDAD6-E0E1-44E9-BEE7-D8D71F9FBB7D}"/>
              </a:ext>
            </a:extLst>
          </p:cNvPr>
          <p:cNvSpPr txBox="1"/>
          <p:nvPr/>
        </p:nvSpPr>
        <p:spPr>
          <a:xfrm>
            <a:off x="640888" y="463786"/>
            <a:ext cx="10960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</a:rPr>
              <a:t>VISÃO GERAL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AA4C7746-FE66-4E96-865A-528C6058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1645-38B0-45AD-8147-25D4FBE06C72}" type="slidenum">
              <a:rPr lang="pt-BR" smtClean="0"/>
              <a:pPr/>
              <a:t>7</a:t>
            </a:fld>
            <a:endParaRPr lang="pt-BR" dirty="0"/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09222FA7-4264-4F25-B22B-A624C0AAF9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7F5AC577-B95A-4A4B-92E2-5021A54E8B44}"/>
              </a:ext>
            </a:extLst>
          </p:cNvPr>
          <p:cNvGrpSpPr/>
          <p:nvPr/>
        </p:nvGrpSpPr>
        <p:grpSpPr>
          <a:xfrm>
            <a:off x="329206" y="5400084"/>
            <a:ext cx="2905200" cy="307777"/>
            <a:chOff x="2096009" y="908050"/>
            <a:chExt cx="2905200" cy="307777"/>
          </a:xfrm>
          <a:solidFill>
            <a:srgbClr val="006666"/>
          </a:solidFill>
        </p:grpSpPr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BBD60D3C-BC6C-4CC0-A95F-179D5D54A690}"/>
                </a:ext>
              </a:extLst>
            </p:cNvPr>
            <p:cNvCxnSpPr/>
            <p:nvPr/>
          </p:nvCxnSpPr>
          <p:spPr>
            <a:xfrm>
              <a:off x="2096009" y="1181100"/>
              <a:ext cx="2905200" cy="0"/>
            </a:xfrm>
            <a:prstGeom prst="line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E43EB739-818F-4870-B64F-91994A55A651}"/>
                </a:ext>
              </a:extLst>
            </p:cNvPr>
            <p:cNvSpPr txBox="1"/>
            <p:nvPr/>
          </p:nvSpPr>
          <p:spPr>
            <a:xfrm>
              <a:off x="2096009" y="908050"/>
              <a:ext cx="2905200" cy="307777"/>
            </a:xfrm>
            <a:prstGeom prst="rect">
              <a:avLst/>
            </a:prstGeom>
            <a:solidFill>
              <a:srgbClr val="0B929B"/>
            </a:solidFill>
          </p:spPr>
          <p:txBody>
            <a:bodyPr wrap="square" lIns="46800" rIns="46800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Evento AMIS</a:t>
              </a:r>
              <a:endParaRPr lang="pt-BR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A0ECE25-CFD9-4EF3-80FD-E17B7E1E3434}"/>
              </a:ext>
            </a:extLst>
          </p:cNvPr>
          <p:cNvSpPr txBox="1"/>
          <p:nvPr/>
        </p:nvSpPr>
        <p:spPr>
          <a:xfrm>
            <a:off x="6442106" y="5400084"/>
            <a:ext cx="3357501" cy="307777"/>
          </a:xfrm>
          <a:prstGeom prst="rect">
            <a:avLst/>
          </a:prstGeom>
          <a:solidFill>
            <a:srgbClr val="0B929B"/>
          </a:solidFill>
        </p:spPr>
        <p:txBody>
          <a:bodyPr wrap="square" lIns="46800" rIns="46800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Baile de Formatura</a:t>
            </a:r>
            <a:endParaRPr lang="pt-B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53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CEC3637B-BF0C-4C2A-BCC5-0CE0E70B31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18334"/>
            <a:ext cx="11620500" cy="5396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471EA2-E68B-41B9-B4EF-AF7DF12CA2E2}"/>
              </a:ext>
            </a:extLst>
          </p:cNvPr>
          <p:cNvSpPr txBox="1"/>
          <p:nvPr/>
        </p:nvSpPr>
        <p:spPr>
          <a:xfrm>
            <a:off x="640889" y="987625"/>
            <a:ext cx="10910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D81A22"/>
                </a:solidFill>
                <a:latin typeface="Calibri" panose="020F0502020204030204" pitchFamily="34" charset="0"/>
              </a:rPr>
              <a:t>Tese de desinvestimento e etapas</a:t>
            </a:r>
          </a:p>
          <a:p>
            <a:r>
              <a:rPr lang="pt-BR" sz="30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BBDAD6-E0E1-44E9-BEE7-D8D71F9FBB7D}"/>
              </a:ext>
            </a:extLst>
          </p:cNvPr>
          <p:cNvSpPr txBox="1"/>
          <p:nvPr/>
        </p:nvSpPr>
        <p:spPr>
          <a:xfrm>
            <a:off x="640888" y="463786"/>
            <a:ext cx="10960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Book" panose="020B0802020204020204" pitchFamily="34" charset="0"/>
              </a:rPr>
              <a:t>SUMÁRIO EXECUTIVO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AA4C7746-FE66-4E96-865A-528C6058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1645-38B0-45AD-8147-25D4FBE06C72}" type="slidenum">
              <a:rPr lang="pt-BR" smtClean="0"/>
              <a:pPr/>
              <a:t>8</a:t>
            </a:fld>
            <a:endParaRPr lang="pt-BR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78111A7-DFA0-4025-A84D-12E7236DA5D8}"/>
              </a:ext>
            </a:extLst>
          </p:cNvPr>
          <p:cNvGrpSpPr/>
          <p:nvPr/>
        </p:nvGrpSpPr>
        <p:grpSpPr>
          <a:xfrm>
            <a:off x="957070" y="4838390"/>
            <a:ext cx="9858040" cy="820117"/>
            <a:chOff x="2782197" y="4264824"/>
            <a:chExt cx="9201933" cy="714643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0847C4CB-92EA-412E-85E1-C81A86B84059}"/>
                </a:ext>
              </a:extLst>
            </p:cNvPr>
            <p:cNvGrpSpPr/>
            <p:nvPr/>
          </p:nvGrpSpPr>
          <p:grpSpPr>
            <a:xfrm>
              <a:off x="2782197" y="4264824"/>
              <a:ext cx="9201933" cy="432000"/>
              <a:chOff x="2857705" y="4839462"/>
              <a:chExt cx="8857498" cy="432000"/>
            </a:xfrm>
          </p:grpSpPr>
          <p:sp>
            <p:nvSpPr>
              <p:cNvPr id="22" name="Seta: Divisa 21">
                <a:extLst>
                  <a:ext uri="{FF2B5EF4-FFF2-40B4-BE49-F238E27FC236}">
                    <a16:creationId xmlns:a16="http://schemas.microsoft.com/office/drawing/2014/main" id="{DED23EC5-B67B-4069-BEFC-0A305503E835}"/>
                  </a:ext>
                </a:extLst>
              </p:cNvPr>
              <p:cNvSpPr/>
              <p:nvPr/>
            </p:nvSpPr>
            <p:spPr>
              <a:xfrm>
                <a:off x="2857705" y="4839462"/>
                <a:ext cx="2232000" cy="432000"/>
              </a:xfrm>
              <a:prstGeom prst="chevron">
                <a:avLst>
                  <a:gd name="adj" fmla="val 22727"/>
                </a:avLst>
              </a:prstGeom>
              <a:solidFill>
                <a:srgbClr val="0B929B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>
                    <a:solidFill>
                      <a:schemeClr val="bg1"/>
                    </a:solidFill>
                  </a:rPr>
                  <a:t>Avaliação Imobiliária</a:t>
                </a:r>
                <a:endParaRPr lang="pt-BR" sz="1400" b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Seta: Divisa 22">
                <a:extLst>
                  <a:ext uri="{FF2B5EF4-FFF2-40B4-BE49-F238E27FC236}">
                    <a16:creationId xmlns:a16="http://schemas.microsoft.com/office/drawing/2014/main" id="{D84297EC-2025-4481-8753-2A6EB71FA76F}"/>
                  </a:ext>
                </a:extLst>
              </p:cNvPr>
              <p:cNvSpPr/>
              <p:nvPr/>
            </p:nvSpPr>
            <p:spPr>
              <a:xfrm>
                <a:off x="9483203" y="4839462"/>
                <a:ext cx="2232000" cy="432000"/>
              </a:xfrm>
              <a:prstGeom prst="chevron">
                <a:avLst>
                  <a:gd name="adj" fmla="val 22727"/>
                </a:avLst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>
                    <a:solidFill>
                      <a:schemeClr val="tx1"/>
                    </a:solidFill>
                  </a:rPr>
                  <a:t>Cessão do Ativo</a:t>
                </a:r>
              </a:p>
            </p:txBody>
          </p:sp>
          <p:sp>
            <p:nvSpPr>
              <p:cNvPr id="24" name="Seta: Divisa 23">
                <a:extLst>
                  <a:ext uri="{FF2B5EF4-FFF2-40B4-BE49-F238E27FC236}">
                    <a16:creationId xmlns:a16="http://schemas.microsoft.com/office/drawing/2014/main" id="{026BEC33-8F12-4718-845F-2EF4DF3E7758}"/>
                  </a:ext>
                </a:extLst>
              </p:cNvPr>
              <p:cNvSpPr/>
              <p:nvPr/>
            </p:nvSpPr>
            <p:spPr>
              <a:xfrm>
                <a:off x="5066204" y="4839462"/>
                <a:ext cx="2232000" cy="432000"/>
              </a:xfrm>
              <a:prstGeom prst="chevron">
                <a:avLst>
                  <a:gd name="adj" fmla="val 22727"/>
                </a:avLst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>
                    <a:solidFill>
                      <a:schemeClr val="tx1"/>
                    </a:solidFill>
                  </a:rPr>
                  <a:t>Definição de Desestatização</a:t>
                </a:r>
              </a:p>
            </p:txBody>
          </p:sp>
          <p:sp>
            <p:nvSpPr>
              <p:cNvPr id="25" name="Seta: Divisa 24">
                <a:extLst>
                  <a:ext uri="{FF2B5EF4-FFF2-40B4-BE49-F238E27FC236}">
                    <a16:creationId xmlns:a16="http://schemas.microsoft.com/office/drawing/2014/main" id="{08EF48BB-E98F-4899-8D86-2DA496009E8F}"/>
                  </a:ext>
                </a:extLst>
              </p:cNvPr>
              <p:cNvSpPr/>
              <p:nvPr/>
            </p:nvSpPr>
            <p:spPr>
              <a:xfrm>
                <a:off x="7274703" y="4839462"/>
                <a:ext cx="2232000" cy="432000"/>
              </a:xfrm>
              <a:prstGeom prst="chevron">
                <a:avLst>
                  <a:gd name="adj" fmla="val 22727"/>
                </a:avLst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>
                    <a:solidFill>
                      <a:schemeClr val="tx1"/>
                    </a:solidFill>
                  </a:rPr>
                  <a:t>Manifestação de Interesse/Licitação</a:t>
                </a:r>
              </a:p>
            </p:txBody>
          </p:sp>
        </p:grp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81B30DA-694F-40ED-B2F9-048FC02389A4}"/>
                </a:ext>
              </a:extLst>
            </p:cNvPr>
            <p:cNvSpPr txBox="1"/>
            <p:nvPr/>
          </p:nvSpPr>
          <p:spPr>
            <a:xfrm>
              <a:off x="5774227" y="4702468"/>
              <a:ext cx="92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u="sng" dirty="0"/>
                <a:t>Etapa Atual</a:t>
              </a:r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A22A6A8-1B9B-42F5-B5BC-CEBDBA631B94}"/>
              </a:ext>
            </a:extLst>
          </p:cNvPr>
          <p:cNvSpPr txBox="1"/>
          <p:nvPr/>
        </p:nvSpPr>
        <p:spPr>
          <a:xfrm>
            <a:off x="1146080" y="2359476"/>
            <a:ext cx="1006346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500" dirty="0"/>
              <a:t>Venda do imóvel: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500" dirty="0"/>
              <a:t>Não existem impeditivos para a alienação do imóvel, avaliado em R$ 26.202.143,00.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500" dirty="0"/>
              <a:t>Concessão onerosa: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500" dirty="0"/>
              <a:t>Não existem impeditivos para a concessão onerosa do espaço, podendo a remuneração ser fixa (mensal ou anual) ou percentual sobre receita bruta.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179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1E139198-F1A2-46EE-98C9-B1CF675BB27B}"/>
              </a:ext>
            </a:extLst>
          </p:cNvPr>
          <p:cNvGrpSpPr/>
          <p:nvPr/>
        </p:nvGrpSpPr>
        <p:grpSpPr>
          <a:xfrm>
            <a:off x="0" y="-177800"/>
            <a:ext cx="15117688" cy="7150099"/>
            <a:chOff x="0" y="-177800"/>
            <a:chExt cx="15117688" cy="7150099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6D196CE2-6E97-4E0F-B5D9-BDC708232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4948" y="-177800"/>
              <a:ext cx="12542740" cy="7150099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20212E96-C907-4273-BD95-344BFEB0744F}"/>
                </a:ext>
              </a:extLst>
            </p:cNvPr>
            <p:cNvSpPr/>
            <p:nvPr/>
          </p:nvSpPr>
          <p:spPr>
            <a:xfrm>
              <a:off x="0" y="0"/>
              <a:ext cx="3746500" cy="6858000"/>
            </a:xfrm>
            <a:prstGeom prst="rect">
              <a:avLst/>
            </a:prstGeom>
            <a:solidFill>
              <a:srgbClr val="D81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82A076FC-C62D-46C5-8FE9-E3D7B1A0A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718" y="5524259"/>
            <a:ext cx="2592000" cy="104602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0A99B2E-240D-4AAE-9D0F-C3CCD1DD8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518" y="5424730"/>
            <a:ext cx="2592000" cy="98004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71ED62-80B5-4AF9-8E06-224B7C2FE25D}"/>
              </a:ext>
            </a:extLst>
          </p:cNvPr>
          <p:cNvSpPr txBox="1"/>
          <p:nvPr/>
        </p:nvSpPr>
        <p:spPr>
          <a:xfrm>
            <a:off x="1" y="2931123"/>
            <a:ext cx="10985499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6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www.codemge.com.br</a:t>
            </a:r>
          </a:p>
        </p:txBody>
      </p:sp>
    </p:spTree>
    <p:extLst>
      <p:ext uri="{BB962C8B-B14F-4D97-AF65-F5344CB8AC3E}">
        <p14:creationId xmlns:p14="http://schemas.microsoft.com/office/powerpoint/2010/main" val="33711145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</TotalTime>
  <Words>572</Words>
  <Application>Microsoft Office PowerPoint</Application>
  <PresentationFormat>Widescreen</PresentationFormat>
  <Paragraphs>110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Arial</vt:lpstr>
      <vt:lpstr>Calibri Light</vt:lpstr>
      <vt:lpstr>Wingdings</vt:lpstr>
      <vt:lpstr>Futura Std Book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Suellen Silva de Almeida</dc:creator>
  <cp:lastModifiedBy>Lorena Salgado Borges</cp:lastModifiedBy>
  <cp:revision>458</cp:revision>
  <cp:lastPrinted>2018-07-04T12:25:03Z</cp:lastPrinted>
  <dcterms:created xsi:type="dcterms:W3CDTF">2017-12-05T19:04:20Z</dcterms:created>
  <dcterms:modified xsi:type="dcterms:W3CDTF">2021-11-05T18:02:26Z</dcterms:modified>
</cp:coreProperties>
</file>