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06" r:id="rId2"/>
    <p:sldId id="340" r:id="rId3"/>
    <p:sldId id="341" r:id="rId4"/>
    <p:sldId id="354" r:id="rId5"/>
    <p:sldId id="355" r:id="rId6"/>
    <p:sldId id="356" r:id="rId7"/>
    <p:sldId id="349" r:id="rId8"/>
    <p:sldId id="257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utura Std Book" panose="020B0802020204020204" charset="0"/>
      <p:bold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len Silva de Almeida" initials="SSdA" lastIdx="1" clrIdx="0">
    <p:extLst>
      <p:ext uri="{19B8F6BF-5375-455C-9EA6-DF929625EA0E}">
        <p15:presenceInfo xmlns:p15="http://schemas.microsoft.com/office/powerpoint/2012/main" userId="S::suellenalmeida@codemge.com.br::08d72a9b-3175-4c0a-96c0-3c97589c9fba" providerId="AD"/>
      </p:ext>
    </p:extLst>
  </p:cmAuthor>
  <p:cmAuthor id="2" name="Lívia Maurizi Mendonça Passos" initials="LMMP" lastIdx="3" clrIdx="1">
    <p:extLst>
      <p:ext uri="{19B8F6BF-5375-455C-9EA6-DF929625EA0E}">
        <p15:presenceInfo xmlns:p15="http://schemas.microsoft.com/office/powerpoint/2012/main" userId="S::LiviaPassos@codemge.com.br::957547cc-07af-4de5-9bdb-946c66516b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29B"/>
    <a:srgbClr val="D81A22"/>
    <a:srgbClr val="009999"/>
    <a:srgbClr val="FF9900"/>
    <a:srgbClr val="101113"/>
    <a:srgbClr val="D8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assoares\Desktop\Apresenta&#231;&#227;o%20CCPIF\Gr&#225;ficos%20Teaser%20GEP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assoares\Desktop\Apresenta&#231;&#227;o%20CCPIF\Gr&#225;ficos%20Teaser%20GEP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assoares\Desktop\Apresenta&#231;&#227;o%20CCPIF\Gr&#225;ficos%20Teaser%20GEP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Perfil de utilização da Sala Minas Gerais em 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55-4089-BEFC-1114BF8773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55-4089-BEFC-1114BF8773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Datas comercializados para eventos</c:v>
                </c:pt>
                <c:pt idx="1">
                  <c:v>Datas utilizadas pela Filarmônica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2-46CC-A248-6672D7119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69714966704724"/>
          <c:y val="0.29695010183924508"/>
          <c:w val="0.78763706272590672"/>
          <c:h val="0.5299919338898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CCPIF!$C$4</c:f>
              <c:strCache>
                <c:ptCount val="1"/>
                <c:pt idx="0">
                  <c:v>Despesas Gerais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CCPIF!$F$4:$I$4</c:f>
              <c:numCache>
                <c:formatCode>#,##0_);[Red]\(#,##0\)</c:formatCode>
                <c:ptCount val="4"/>
                <c:pt idx="0">
                  <c:v>9936707.25</c:v>
                </c:pt>
                <c:pt idx="1">
                  <c:v>13412576.960000001</c:v>
                </c:pt>
                <c:pt idx="2">
                  <c:v>13613372.91</c:v>
                </c:pt>
                <c:pt idx="3">
                  <c:v>13555167.07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B-4607-BC44-F4967E253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1373260738052E-2"/>
                  <c:y val="6.622516556291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B-4607-BC44-F4967E253F19}"/>
                </c:ext>
              </c:extLst>
            </c:dLbl>
            <c:dLbl>
              <c:idx val="1"/>
              <c:layout>
                <c:manualLayout>
                  <c:x val="-4.11373260738052E-2"/>
                  <c:y val="8.388520971302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4B-4607-BC44-F4967E253F19}"/>
                </c:ext>
              </c:extLst>
            </c:dLbl>
            <c:dLbl>
              <c:idx val="2"/>
              <c:layout>
                <c:manualLayout>
                  <c:x val="-3.6297640653357444E-2"/>
                  <c:y val="6.622516556291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B-4607-BC44-F4967E253F19}"/>
                </c:ext>
              </c:extLst>
            </c:dLbl>
            <c:dLbl>
              <c:idx val="3"/>
              <c:layout>
                <c:manualLayout>
                  <c:x val="-3.3877797943133697E-2"/>
                  <c:y val="7.06401766004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4B-4607-BC44-F4967E253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CCPIF!$C$32:$H$32</c:f>
              <c:numCache>
                <c:formatCode>0%</c:formatCode>
                <c:ptCount val="4"/>
                <c:pt idx="0">
                  <c:v>0</c:v>
                </c:pt>
                <c:pt idx="1">
                  <c:v>0.34980095745499606</c:v>
                </c:pt>
                <c:pt idx="2">
                  <c:v>1.4970721181979278E-2</c:v>
                </c:pt>
                <c:pt idx="3">
                  <c:v>-4.2756369332425676E-3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4B-4607-BC44-F4967E253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0.70000000000000007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CCPIF!$C$3</c:f>
              <c:strCache>
                <c:ptCount val="1"/>
                <c:pt idx="0">
                  <c:v>Receita Geral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CCPIF!$F$3:$I$3</c:f>
              <c:numCache>
                <c:formatCode>#,##0_);[Red]\(#,##0\)</c:formatCode>
                <c:ptCount val="4"/>
                <c:pt idx="0">
                  <c:v>417977.37999999995</c:v>
                </c:pt>
                <c:pt idx="1">
                  <c:v>901454.64</c:v>
                </c:pt>
                <c:pt idx="2">
                  <c:v>855331.62000000023</c:v>
                </c:pt>
                <c:pt idx="3">
                  <c:v>793418.98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C-4428-A359-19D9E559C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74721189591052E-2"/>
                  <c:y val="5.298013245033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C-4428-A359-19D9E559C819}"/>
                </c:ext>
              </c:extLst>
            </c:dLbl>
            <c:dLbl>
              <c:idx val="1"/>
              <c:layout>
                <c:manualLayout>
                  <c:x val="-4.9566294919454773E-2"/>
                  <c:y val="8.830022075055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DC-4428-A359-19D9E559C819}"/>
                </c:ext>
              </c:extLst>
            </c:dLbl>
            <c:dLbl>
              <c:idx val="2"/>
              <c:layout>
                <c:manualLayout>
                  <c:x val="-4.2131350681536554E-2"/>
                  <c:y val="5.298013245033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DC-4428-A359-19D9E559C819}"/>
                </c:ext>
              </c:extLst>
            </c:dLbl>
            <c:dLbl>
              <c:idx val="3"/>
              <c:layout>
                <c:manualLayout>
                  <c:x val="-3.717472118959108E-2"/>
                  <c:y val="6.181015452538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DC-4428-A359-19D9E559C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CCPIF!$C$29:$H$29</c:f>
              <c:numCache>
                <c:formatCode>0%</c:formatCode>
                <c:ptCount val="4"/>
                <c:pt idx="0">
                  <c:v>0</c:v>
                </c:pt>
                <c:pt idx="1">
                  <c:v>1.1567067576719108</c:v>
                </c:pt>
                <c:pt idx="2">
                  <c:v>-5.1165103548637549E-2</c:v>
                </c:pt>
                <c:pt idx="3">
                  <c:v>-7.2384369468300763E-2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DC-4428-A359-19D9E559C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Resultado Líquido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CCPIF!$C$5</c:f>
              <c:strCache>
                <c:ptCount val="1"/>
                <c:pt idx="0">
                  <c:v>Resultado Líquido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CCPIF!$F$5:$I$5</c:f>
              <c:numCache>
                <c:formatCode>#,##0_ ;\-#,##0\ </c:formatCode>
                <c:ptCount val="4"/>
                <c:pt idx="0">
                  <c:v>-9518729.8699999992</c:v>
                </c:pt>
                <c:pt idx="1">
                  <c:v>-12511122.32</c:v>
                </c:pt>
                <c:pt idx="2">
                  <c:v>-12758041.289999999</c:v>
                </c:pt>
                <c:pt idx="3">
                  <c:v>-12761748.090000002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E-4AEE-A621-2BA96163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04199066874064E-2"/>
                  <c:y val="-7.31182548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EE-4AEE-A621-2BA96163E9F7}"/>
                </c:ext>
              </c:extLst>
            </c:dLbl>
            <c:dLbl>
              <c:idx val="1"/>
              <c:layout>
                <c:manualLayout>
                  <c:x val="-3.7325038880248837E-2"/>
                  <c:y val="-6.8817180994943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EE-4AEE-A621-2BA96163E9F7}"/>
                </c:ext>
              </c:extLst>
            </c:dLbl>
            <c:dLbl>
              <c:idx val="2"/>
              <c:layout>
                <c:manualLayout>
                  <c:x val="-2.4883359253499222E-2"/>
                  <c:y val="-7.311825480712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EE-4AEE-A621-2BA96163E9F7}"/>
                </c:ext>
              </c:extLst>
            </c:dLbl>
            <c:dLbl>
              <c:idx val="3"/>
              <c:layout>
                <c:manualLayout>
                  <c:x val="-3.110419906687403E-2"/>
                  <c:y val="-7.741932861931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EE-4AEE-A621-2BA96163E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CCPIF!$C$35:$H$35</c:f>
              <c:numCache>
                <c:formatCode>0%</c:formatCode>
                <c:ptCount val="4"/>
                <c:pt idx="0">
                  <c:v>0</c:v>
                </c:pt>
                <c:pt idx="1">
                  <c:v>0.31436888018338116</c:v>
                </c:pt>
                <c:pt idx="2">
                  <c:v>1.9735956829810518E-2</c:v>
                </c:pt>
                <c:pt idx="3">
                  <c:v>2.9054616737351916E-4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EE-4AEE-A621-2BA96163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  <c:min val="-15000000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  <c:max val="1.2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8D8A-478A-4695-9906-BA268BE0F37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B439-0258-4C19-A682-9AA6745E5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62F825-A79D-4C2B-89D0-9D31B06C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1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9220-E710-4DF3-A88A-E8DF1D1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9EAEF-A6A4-4AFE-AF7F-5DA586A6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9C355-033B-40E5-811C-8B8AB9FF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F4386-480D-4432-AAD2-B85C87A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42ED2-4A8C-46E8-843B-606336D4FA7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0F535-4891-4EE6-A385-288927FA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1FE46-2164-4CCC-A894-6FCB9D7D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CC341-2AC8-4B27-B2CD-4ED2537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4146F-3EC4-4511-9D69-5B04F157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3452C-8CDB-444F-A82D-47E1E879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F574F-168E-4D32-BCAB-6B1A42883718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B305-4BAC-43EF-9030-40B721FD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ABBB5-2830-40B0-B987-7EED83A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462CF5-24DE-4C5C-9C52-E11ACC40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FD858-074C-46DF-A5BC-C6A423DD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42D0-7601-4BD2-B895-4B6C3306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EDF8-CC41-47DF-8C2E-23FDC6A69D63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4C987-5107-4AAA-B3F8-B7C29984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44364-775C-4CF4-89B6-AD9ADBD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8A12748-DEE0-4014-A9A6-07DFE1E9A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D104A73-BF48-4BCE-8358-554EC063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8792EC-0702-4D3D-87A2-3F9837B7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F6867C-9D80-4A13-B802-4B88FDDF1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A27127FC-2EC8-43BB-AD3E-78330858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DDC6-6F40-45BD-85BF-F81C26E3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678A-69C5-4CAD-AF9C-CD18723C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01045-BE4B-42D2-8109-E0AA910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9C0E9-5441-4BED-AB1D-F0AF173E8BCA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1F8D-2A06-4247-B5C5-4F2479E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B4F21-3D2A-493E-B10C-E87A6BF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C8413A6-FFB1-480B-9452-C5FD83EB6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276" y="0"/>
            <a:ext cx="741009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1D47C0-33BB-4027-9226-576CB9FAF2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9736" y="-60442"/>
            <a:ext cx="52451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just" defTabSz="914400" rtl="0" eaLnBrk="1" latinLnBrk="0" hangingPunct="1">
              <a:lnSpc>
                <a:spcPct val="90000"/>
              </a:lnSpc>
              <a:defRPr lang="pt-BR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68AA6CA-C40C-4DA8-82FC-540A67A9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9736" y="2327158"/>
            <a:ext cx="429226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buNone/>
              <a:defRPr lang="pt-BR" sz="3600" b="1" kern="1200" dirty="0">
                <a:solidFill>
                  <a:srgbClr val="D81A22"/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8CF0A-7E0E-4353-9B0B-8DD49950E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850470"/>
            <a:ext cx="2536369" cy="696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E022AC-DA2E-42EC-9499-8D582D709B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969317"/>
            <a:ext cx="2538000" cy="6627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EC725A-6233-4F11-95D3-DEE3F886B5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8AF1-442A-4DAA-8847-663027EB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73CA-F0DC-47B5-A865-7E495A31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54FCF-DF82-42E1-A64C-D959FDF4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5D8FA-EFAF-4E07-964E-26F926AC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E9314-380E-4BAE-9118-3730F5F12E9F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3D557F-E251-48D3-A2F1-2D13741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1E35C-8979-4B35-9EC1-6C5320FF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D8DC8-EA77-4FEF-B603-007C2A4E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6776-EDF9-4FC4-95D7-960BEB1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F1B3E5-0E62-4E27-9B59-1EE64AFE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115ACE-98D8-423E-AE5D-3DD6A444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AEE1EE-061C-4BDB-8095-F9C25AA9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DC28C-2738-49B6-AA27-9B27C3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D345-4517-4BC7-867C-AA48AAFA4A9F}" type="datetime1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BA8E51-26CA-423D-BB04-A938654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ED064-5F33-45F9-B2B0-11AFE2A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37DA2F30-1935-491F-98EB-6251E93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DF4F-1090-4EF7-9FE3-88E41A3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54726-D014-4876-8E45-D3A96BF6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4AEB28-038E-4C17-9275-3995F88C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C7BB5-D9ED-4908-863F-592933C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349A4-03F3-44E5-9B4D-0FB5510C0F4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4E5411-0902-4E82-A53D-BDB1DFF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FBF9B-5034-4A06-BDE6-F0D3104E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2802C3-0F11-4B27-A424-9204784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49223-216F-4BDA-B2CD-5000D2D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9857E-5AE3-4640-AF8B-32F55B64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768-1EFA-4E66-A73D-E329B9AAE89F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E7D94-DFD8-4188-8A4A-E6CC444D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0447-0B58-492C-8261-5C6FAF15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530BB11-E0B8-42D0-B9B4-AB290DAE46C8}"/>
              </a:ext>
            </a:extLst>
          </p:cNvPr>
          <p:cNvSpPr txBox="1"/>
          <p:nvPr/>
        </p:nvSpPr>
        <p:spPr>
          <a:xfrm>
            <a:off x="7562088" y="768728"/>
            <a:ext cx="445450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D81A22"/>
                </a:solidFill>
                <a:latin typeface="Futura Std Book" panose="020B0802020204020204" pitchFamily="34" charset="0"/>
              </a:rPr>
              <a:t>CENTRO DE CULTURA PRESIDENTE ITAMAR FRANCO</a:t>
            </a:r>
            <a:endParaRPr lang="pt-BR" sz="2000" b="1" dirty="0">
              <a:latin typeface="Futura Std Book" panose="020B08020202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endParaRPr lang="pt-BR" sz="3600" b="1" dirty="0">
              <a:solidFill>
                <a:srgbClr val="D81A22"/>
              </a:solidFill>
              <a:latin typeface="Futura Std Book" panose="020B0802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Std Book" panose="020B0802020204020204" pitchFamily="34" charset="0"/>
                <a:ea typeface="+mn-ea"/>
                <a:cs typeface="Calibri" panose="020F0502020204030204" pitchFamily="34" charset="0"/>
              </a:rPr>
              <a:t>Novembro 2021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solidFill>
                <a:srgbClr val="D81A22"/>
              </a:solidFill>
              <a:latin typeface="Futura Std Book" panose="020B0802020204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577BE5-FFAC-40AD-87FF-F3354C2D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505" y="0"/>
            <a:ext cx="8954951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E8BD72D-952D-42BA-AA15-67A2283F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603582"/>
            <a:ext cx="2536369" cy="696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B010B4-99C6-4FCE-9D78-743FBE7C66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722429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Resumo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1264075" y="1774688"/>
            <a:ext cx="97468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600" b="1" dirty="0"/>
              <a:t>O Centro de Cultura Presidente Itamar Franco</a:t>
            </a:r>
            <a:r>
              <a:rPr lang="pt-BR" sz="1600" dirty="0"/>
              <a:t> é um conjunto arquitetônico que abriga a Sala Minas Gerais, a Casa Tombada e o prédio Rádio/TV;</a:t>
            </a:r>
          </a:p>
          <a:p>
            <a:pPr marL="285750" indent="-285750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Sediado na capital mineira, o Centro de Cultura encontra-se em localização privilegiada no bairro Barro Preto. Dentro do perímetro da Avenida do Contorno, o Centro de Cultura está a aproximadamente 2 km do centro da cidade;</a:t>
            </a:r>
          </a:p>
          <a:p>
            <a:pPr marL="285750" indent="-285750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O complexo é vocacionado para a produção e promoção de eventos com diversas características;</a:t>
            </a:r>
          </a:p>
          <a:p>
            <a:pPr marL="285750" indent="-285750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SALA MINAS GERAIS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420623" y="1774688"/>
            <a:ext cx="68861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O prédio Sala Minas Gerais é o maior edifício do complexo, contando com uma área construída de aproximadamente 37 mil metros quadrados distribuídos em 9 andares, que incluem três níveis de estacionamento com mais de 500 vagas, a praça de eventos e uma estrutura de balcões;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O prédio abriga uma versátil sala de concertos com 1.477 lugares, que não apenas conta com toda a infraestrutura necessária para a inserção do estado de Minas Gerais no cenário internacional de música sinfônica como também possibilita montagens de diversos eventos culturais ou corporativos;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A Sala Minas Gerais conta também com vários outros espaços aptos a receberem diversos tipos de eventos e exposições de cunho cultural ou corporativo com diferentes características;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A Sala Minas Gerais sedia a estrutura administrativa da Orquestra Filarmônica de Minas Gerais e é palco para os seus concertos.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13DF454-9175-4F4B-8C17-F6ABEB67D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28" y="1017626"/>
            <a:ext cx="4110891" cy="27405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6BB323D-90D0-486A-839D-B61DFCEEE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28" y="3845491"/>
            <a:ext cx="4115344" cy="23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CASA TOMBADA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420624" y="1774688"/>
            <a:ext cx="5989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Completamente reformada para abrigar projetos de gastronomia, conta com ambientes de cozinhas finamente planejadas para atender a diversos fins. Atualmente é a sede do projeto </a:t>
            </a:r>
            <a:r>
              <a:rPr lang="pt-BR" sz="1600" dirty="0" err="1"/>
              <a:t>Mineiraria</a:t>
            </a:r>
            <a:r>
              <a:rPr lang="pt-BR" sz="1600" dirty="0"/>
              <a:t> – Casa da Gastronomia;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Conta com uma área de aproximadamente mil metros quadrados, dividida em dois andares finamente equipados com cozinhas, balcões, varandas e outras comodidades;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Equipada com uma doca que dá acesso às cozinhas;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Rede individualizada de gás de cozinha e todos os equipamentos necessários para projetos do tipo cozinha-escola;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A7B4F9-239D-4736-807E-7D85C1B50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84" y="160537"/>
            <a:ext cx="4514057" cy="281755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48B4A44-D94E-49C8-A4B7-B42BD419B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84" y="3033710"/>
            <a:ext cx="4514530" cy="31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0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PRÉDIO DA RÁDIO/TV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420624" y="1774688"/>
            <a:ext cx="5989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O prédio da Rádio/TV tem aproximadamente 6 mil metros quadrados distribuídos em 6 andares e conta também com os seguintes recursos: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Diversos estúdios de telejornalismo, produção e gravação de programas de rádio e televisão, com tratamento acústico executado sob medida;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Doca com estacionamento e espaços de armazenagem de materiais;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dirty="0"/>
              <a:t>Andares amplos e abertos que possibilitam a montagem de escritórios com o mínimo de divisórias.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30AD0D-8F5C-42B4-9842-66DD8E7E5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35"/>
          <a:stretch/>
        </p:blipFill>
        <p:spPr>
          <a:xfrm>
            <a:off x="7063553" y="3429000"/>
            <a:ext cx="4487558" cy="25836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484B2F-CCD0-40BF-937C-7B2C4CAC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53" y="751914"/>
            <a:ext cx="4487558" cy="2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5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Potenciais do complexo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OPORTUNIDADES DE INVESTIMENTO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420624" y="1774688"/>
            <a:ext cx="5989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Os prédios da Rádio/TV e Sala Minas Gerais somam cerca de 19 mil metros quadrados de ambientes de escritório locáveis;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A Casa Tombada está atualmente concedida pelo valor anual de R$168 mil, com contrato de concessão válido até 2030;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A operação do estacionamento rendeu cerca de R$685 mil/ano em 2019, mesmo considerando o uso incipiente da Sala Minas Gerais destinado em sua maioria para atividades da Orquestra Filarmônica;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600" dirty="0"/>
              <a:t>Projetando-se o perfil de ocupação dos espaços de eventos de 2019 para os próximos anos, é possível vislumbrar uma receita muito superior ao auferido pela Codemig e pelo Instituto Filarmônica (atual gestor do espaço).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59AEFE-B8C0-45CA-81C2-8A18138FD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372640"/>
              </p:ext>
            </p:extLst>
          </p:nvPr>
        </p:nvGraphicFramePr>
        <p:xfrm>
          <a:off x="6630209" y="1495456"/>
          <a:ext cx="5561791" cy="388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91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Modelagem atual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402336" y="1774688"/>
            <a:ext cx="64739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1" indent="-284400" algn="just" fontAlgn="base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Prestação única dos serviços de manutenção;</a:t>
            </a:r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800" dirty="0"/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Sala Minas Gerais cedida sem ônus para o Instituto Cultural Filarmônica. Existe o reembolso das despesas com taxas e manutenção por parte do ICF, na porção de 76% da área do imóvel. Será necessário manter datas de uso da sala de concertos para apresentação da orquestra, conforme a política pública de incentivo à cultura do Estado;</a:t>
            </a:r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800" dirty="0"/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Prédio da Rádio/TV ocupada pela Empresa Mineira de Comunicação sem ônus nem reembolso de despesas. Há oportunidade de rentabilidade por meio de cobrança de aluguel;</a:t>
            </a:r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800" dirty="0"/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Casa Tombada concedida a terceiro, com pagamento de remuneração e de rateio de despesas na porção de 3% pela concessionária;  </a:t>
            </a:r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800" dirty="0"/>
          </a:p>
          <a:p>
            <a:pPr marL="284400" marR="0" lvl="1" indent="-284400" algn="just" fontAlgn="base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Uso intensivo das dependências locáveis do complexo pela Orquestra Filarmônica e falta de políticas de divulgação e promoção do espaço são oportunidades para a realização de maior número de eventos;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497E2EE-354C-4462-9D35-BDCF4B7C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618727"/>
              </p:ext>
            </p:extLst>
          </p:nvPr>
        </p:nvGraphicFramePr>
        <p:xfrm>
          <a:off x="6729982" y="2590995"/>
          <a:ext cx="5417821" cy="16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4817E9A-EFE8-44E6-A8E4-3F99F3A5A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038632"/>
              </p:ext>
            </p:extLst>
          </p:nvPr>
        </p:nvGraphicFramePr>
        <p:xfrm>
          <a:off x="6675142" y="747717"/>
          <a:ext cx="5417820" cy="177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7A80DAFF-D373-4399-A69F-0F80CF878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668004"/>
              </p:ext>
            </p:extLst>
          </p:nvPr>
        </p:nvGraphicFramePr>
        <p:xfrm>
          <a:off x="6729984" y="4306930"/>
          <a:ext cx="5417820" cy="179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461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E139198-F1A2-46EE-98C9-B1CF675BB27B}"/>
              </a:ext>
            </a:extLst>
          </p:cNvPr>
          <p:cNvGrpSpPr/>
          <p:nvPr/>
        </p:nvGrpSpPr>
        <p:grpSpPr>
          <a:xfrm>
            <a:off x="0" y="-177800"/>
            <a:ext cx="15117688" cy="7150099"/>
            <a:chOff x="0" y="-177800"/>
            <a:chExt cx="15117688" cy="71500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D196CE2-6E97-4E0F-B5D9-BDC70823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948" y="-177800"/>
              <a:ext cx="12542740" cy="7150099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0212E96-C907-4273-BD95-344BFEB0744F}"/>
                </a:ext>
              </a:extLst>
            </p:cNvPr>
            <p:cNvSpPr/>
            <p:nvPr/>
          </p:nvSpPr>
          <p:spPr>
            <a:xfrm>
              <a:off x="0" y="0"/>
              <a:ext cx="3746500" cy="6858000"/>
            </a:xfrm>
            <a:prstGeom prst="rect">
              <a:avLst/>
            </a:prstGeom>
            <a:solidFill>
              <a:srgbClr val="D81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2A076FC-C62D-46C5-8FE9-E3D7B1A0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18" y="5524259"/>
            <a:ext cx="2592000" cy="10460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A99B2E-240D-4AAE-9D0F-C3CCD1DD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18" y="5424730"/>
            <a:ext cx="2592000" cy="9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71ED62-80B5-4AF9-8E06-224B7C2FE25D}"/>
              </a:ext>
            </a:extLst>
          </p:cNvPr>
          <p:cNvSpPr txBox="1"/>
          <p:nvPr/>
        </p:nvSpPr>
        <p:spPr>
          <a:xfrm>
            <a:off x="1" y="2931123"/>
            <a:ext cx="109854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www.codemge.com.br</a:t>
            </a:r>
          </a:p>
        </p:txBody>
      </p:sp>
    </p:spTree>
    <p:extLst>
      <p:ext uri="{BB962C8B-B14F-4D97-AF65-F5344CB8AC3E}">
        <p14:creationId xmlns:p14="http://schemas.microsoft.com/office/powerpoint/2010/main" val="337111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742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Arial</vt:lpstr>
      <vt:lpstr>Wingdings</vt:lpstr>
      <vt:lpstr>Futura Std Book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Suellen Silva de Almeida</dc:creator>
  <cp:lastModifiedBy>João Victor Rodrigues Silva</cp:lastModifiedBy>
  <cp:revision>441</cp:revision>
  <cp:lastPrinted>2018-07-04T12:25:03Z</cp:lastPrinted>
  <dcterms:created xsi:type="dcterms:W3CDTF">2017-12-05T19:04:20Z</dcterms:created>
  <dcterms:modified xsi:type="dcterms:W3CDTF">2021-11-05T19:53:01Z</dcterms:modified>
</cp:coreProperties>
</file>