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354" r:id="rId2"/>
    <p:sldId id="340" r:id="rId3"/>
    <p:sldId id="341" r:id="rId4"/>
    <p:sldId id="356" r:id="rId5"/>
    <p:sldId id="357" r:id="rId6"/>
    <p:sldId id="349" r:id="rId7"/>
    <p:sldId id="348" r:id="rId8"/>
    <p:sldId id="352" r:id="rId9"/>
    <p:sldId id="353" r:id="rId10"/>
    <p:sldId id="257" r:id="rId11"/>
  </p:sldIdLst>
  <p:sldSz cx="12192000" cy="6858000"/>
  <p:notesSz cx="6797675" cy="99266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Futura Std Book" panose="020B0802020204020204" charset="0"/>
      <p:bold r:id="rId1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llen Silva de Almeida" initials="SSdA" lastIdx="1" clrIdx="0">
    <p:extLst>
      <p:ext uri="{19B8F6BF-5375-455C-9EA6-DF929625EA0E}">
        <p15:presenceInfo xmlns:p15="http://schemas.microsoft.com/office/powerpoint/2012/main" userId="S::suellenalmeida@codemge.com.br::08d72a9b-3175-4c0a-96c0-3c97589c9fba" providerId="AD"/>
      </p:ext>
    </p:extLst>
  </p:cmAuthor>
  <p:cmAuthor id="2" name="Lívia Maurizi Mendonça Passos" initials="LMMP" lastIdx="3" clrIdx="1">
    <p:extLst>
      <p:ext uri="{19B8F6BF-5375-455C-9EA6-DF929625EA0E}">
        <p15:presenceInfo xmlns:p15="http://schemas.microsoft.com/office/powerpoint/2012/main" userId="S::LiviaPassos@codemge.com.br::957547cc-07af-4de5-9bdb-946c66516b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929B"/>
    <a:srgbClr val="D81A22"/>
    <a:srgbClr val="009999"/>
    <a:srgbClr val="FF9900"/>
    <a:srgbClr val="101113"/>
    <a:srgbClr val="D81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barbosa\AppData\Local\Microsoft\Windows\INetCache\Content.Outlook\EU64MIKG\Gr&#225;ficos%20Teaser%20GEPR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Despesas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Lambari!$C$4</c:f>
              <c:strCache>
                <c:ptCount val="1"/>
                <c:pt idx="0">
                  <c:v>Despesas Gerais</c:v>
                </c:pt>
              </c:strCache>
            </c:strRef>
          </c:tx>
          <c:spPr>
            <a:solidFill>
              <a:srgbClr val="0B92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'Parque das águas'!$D$2:$I$2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Lambari!$F$4:$I$4</c:f>
              <c:numCache>
                <c:formatCode>#,##0_);[Red]\(#,##0\)</c:formatCode>
                <c:ptCount val="4"/>
                <c:pt idx="0">
                  <c:v>1883351.56</c:v>
                </c:pt>
                <c:pt idx="1">
                  <c:v>1956785.19</c:v>
                </c:pt>
                <c:pt idx="2">
                  <c:v>1787024.76</c:v>
                </c:pt>
                <c:pt idx="3">
                  <c:v>702922.58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A0-47A1-99EA-168809C77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6978768"/>
        <c:axId val="576976144"/>
      </c:barChart>
      <c:lineChart>
        <c:grouping val="standard"/>
        <c:varyColors val="0"/>
        <c:ser>
          <c:idx val="1"/>
          <c:order val="1"/>
          <c:tx>
            <c:v>Crescimento percentual</c:v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696406443618343E-2"/>
                  <c:y val="6.6225165562913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A0-47A1-99EA-168809C773DE}"/>
                </c:ext>
              </c:extLst>
            </c:dLbl>
            <c:dLbl>
              <c:idx val="1"/>
              <c:layout>
                <c:manualLayout>
                  <c:x val="-3.7174721189591121E-2"/>
                  <c:y val="7.0640176600441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A0-47A1-99EA-168809C773DE}"/>
                </c:ext>
              </c:extLst>
            </c:dLbl>
            <c:dLbl>
              <c:idx val="2"/>
              <c:layout>
                <c:manualLayout>
                  <c:x val="-3.717472118959108E-2"/>
                  <c:y val="7.9470198675496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A0-47A1-99EA-168809C773DE}"/>
                </c:ext>
              </c:extLst>
            </c:dLbl>
            <c:dLbl>
              <c:idx val="3"/>
              <c:layout>
                <c:manualLayout>
                  <c:x val="-4.4609665427509382E-2"/>
                  <c:y val="4.856512141280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A0-47A1-99EA-168809C773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'Parque das águas'!$F$2:$I$2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Lambari!$C$32:$H$32</c:f>
              <c:numCache>
                <c:formatCode>0%</c:formatCode>
                <c:ptCount val="4"/>
                <c:pt idx="0">
                  <c:v>0</c:v>
                </c:pt>
                <c:pt idx="1">
                  <c:v>3.8990930615205949E-2</c:v>
                </c:pt>
                <c:pt idx="2">
                  <c:v>-8.6754760240187606E-2</c:v>
                </c:pt>
                <c:pt idx="3">
                  <c:v>-0.60665201975153393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4A0-47A1-99EA-168809C77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7906328"/>
        <c:axId val="487908952"/>
      </c:lineChart>
      <c:catAx>
        <c:axId val="57697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76144"/>
        <c:crosses val="autoZero"/>
        <c:auto val="1"/>
        <c:lblAlgn val="ctr"/>
        <c:lblOffset val="100"/>
        <c:noMultiLvlLbl val="0"/>
      </c:catAx>
      <c:valAx>
        <c:axId val="576976144"/>
        <c:scaling>
          <c:orientation val="minMax"/>
        </c:scaling>
        <c:delete val="0"/>
        <c:axPos val="l"/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78768"/>
        <c:crosses val="autoZero"/>
        <c:crossBetween val="between"/>
      </c:valAx>
      <c:valAx>
        <c:axId val="487908952"/>
        <c:scaling>
          <c:orientation val="minMax"/>
          <c:max val="0.8"/>
          <c:min val="-1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7906328"/>
        <c:crosses val="max"/>
        <c:crossBetween val="between"/>
      </c:valAx>
      <c:catAx>
        <c:axId val="487906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7908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C8D8A-478A-4695-9906-BA268BE0F379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AB439-0258-4C19-A682-9AA6745E5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65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A1E308B2-A224-42E3-AECD-3170D5674C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64074" y="1800187"/>
            <a:ext cx="10680275" cy="4351338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6AB1AFDA-FB51-4C0C-9D3E-B9336AB70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1040090"/>
            <a:ext cx="9144000" cy="839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pt-BR" sz="3000" b="1" kern="1200" dirty="0">
                <a:solidFill>
                  <a:srgbClr val="D81A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7300CE-49DC-4CAD-BD78-33F9028CD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154947"/>
            <a:ext cx="11353800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BR" sz="4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BCB20AB-FC74-45ED-829E-4A0522BBE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B62F825-A79D-4C2B-89D0-9D31B06C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149" y="64056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78FC1645-38B0-45AD-8147-25D4FBE06C7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313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D9220-E710-4DF3-A88A-E8DF1D16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A99EAEF-A6A4-4AFE-AF7F-5DA586A69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59C355-033B-40E5-811C-8B8AB9FF7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1F4386-480D-4432-AAD2-B85C87AC5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42ED2-4A8C-46E8-843B-606336D4FA70}" type="datetime1">
              <a:rPr lang="pt-BR" smtClean="0"/>
              <a:t>05/11/2021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50F535-4891-4EE6-A385-288927FAE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A1FE46-2164-4CCC-A894-6FCB9D7D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82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BCC341-2AC8-4B27-B2CD-4ED253729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174146F-3EC4-4511-9D69-5B04F157F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03452C-8CDB-444F-A82D-47E1E87941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F574F-168E-4D32-BCAB-6B1A42883718}" type="datetime1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22B305-4BAC-43EF-9030-40B721FD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CABBB5-2830-40B0-B987-7EED83A7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167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462CF5-24DE-4C5C-9C52-E11ACC401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FCFD858-074C-46DF-A5BC-C6A423DD2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8742D0-7601-4BD2-B895-4B6C3306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FEDF8-CC41-47DF-8C2E-23FDC6A69D63}" type="datetime1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44C987-5107-4AAA-B3F8-B7C29984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644364-775C-4CF4-89B6-AD9ADBDEF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3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D8A12748-DEE0-4014-A9A6-07DFE1E9A9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64074" y="1800187"/>
            <a:ext cx="10680275" cy="4351338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FD104A73-BF48-4BCE-8358-554EC0634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1040090"/>
            <a:ext cx="9144000" cy="839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pt-BR" sz="3000" b="1" kern="1200" dirty="0">
                <a:solidFill>
                  <a:srgbClr val="D81A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8792EC-0702-4D3D-87A2-3F9837B7C9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154947"/>
            <a:ext cx="11353800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BR" sz="4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4F6867C-9D80-4A13-B802-4B88FDDF18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16" name="Espaço Reservado para Número de Slide 5">
            <a:extLst>
              <a:ext uri="{FF2B5EF4-FFF2-40B4-BE49-F238E27FC236}">
                <a16:creationId xmlns:a16="http://schemas.microsoft.com/office/drawing/2014/main" id="{A27127FC-2EC8-43BB-AD3E-78330858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149" y="64056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78FC1645-38B0-45AD-8147-25D4FBE06C7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558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ADDC6-6F40-45BD-85BF-F81C26E3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63678A-69C5-4CAD-AF9C-CD18723C4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C01045-BE4B-42D2-8109-E0AA910B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9C0E9-5441-4BED-AB1D-F0AF173E8BCA}" type="datetime1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A31F8D-2A06-4247-B5C5-4F2479E0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AB4F21-3D2A-493E-B10C-E87A6BF8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289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AC8413A6-FFB1-480B-9452-C5FD83EB67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5276" y="0"/>
            <a:ext cx="7410091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21D47C0-33BB-4027-9226-576CB9FAF2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9736" y="-60442"/>
            <a:ext cx="52451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just" defTabSz="914400" rtl="0" eaLnBrk="1" latinLnBrk="0" hangingPunct="1">
              <a:lnSpc>
                <a:spcPct val="90000"/>
              </a:lnSpc>
              <a:defRPr lang="pt-BR" sz="36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68AA6CA-C40C-4DA8-82FC-540A67A926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99736" y="2327158"/>
            <a:ext cx="4292264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buNone/>
              <a:defRPr lang="pt-BR" sz="3600" b="1" kern="1200" dirty="0">
                <a:solidFill>
                  <a:srgbClr val="D81A22"/>
                </a:solidFill>
                <a:latin typeface="Futura Std Book" panose="020B0802020204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238CF0A-7E0E-4353-9B0B-8DD49950E6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5600" y="5850470"/>
            <a:ext cx="2536369" cy="69655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5E022AC-DA2E-42EC-9499-8D582D709B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969" y="4969317"/>
            <a:ext cx="2538000" cy="6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4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A8AF1-442A-4DAA-8847-663027EBB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1273CA-F0DC-47B5-A865-7E495A317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D54FCF-DF82-42E1-A64C-D959FDF46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05D8FA-EFAF-4E07-964E-26F926AC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4E9314-380E-4BAE-9118-3730F5F12E9F}" type="datetime1">
              <a:rPr lang="pt-BR" smtClean="0"/>
              <a:t>05/11/2021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C3D557F-E251-48D3-A2F1-2D137413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81E35C-8979-4B35-9EC1-6C5320FF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D8DC8-EA77-4FEF-B603-007C2A4E4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0F6776-EDF9-4FC4-95D7-960BEB139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F1B3E5-0E62-4E27-9B59-1EE64AFE4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E115ACE-98D8-423E-AE5D-3DD6A444E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DAEE1EE-061C-4BDB-8095-F9C25AA92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8BDC28C-2738-49B6-AA27-9B27C32F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6D345-4517-4BC7-867C-AA48AAFA4A9F}" type="datetime1">
              <a:rPr lang="pt-BR" smtClean="0"/>
              <a:t>05/11/2021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CBA8E51-26CA-423D-BB04-A938654F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2ED064-5F33-45F9-B2B0-11AFE2AA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52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A1E308B2-A224-42E3-AECD-3170D5674C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64074" y="1800187"/>
            <a:ext cx="10680275" cy="4351338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6AB1AFDA-FB51-4C0C-9D3E-B9336AB70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1040090"/>
            <a:ext cx="9144000" cy="839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pt-BR" sz="3000" b="1" kern="1200" dirty="0">
                <a:solidFill>
                  <a:srgbClr val="D81A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7300CE-49DC-4CAD-BD78-33F9028CD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154947"/>
            <a:ext cx="11353800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BR" sz="4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BCB20AB-FC74-45ED-829E-4A0522BBE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18" name="Espaço Reservado para Número de Slide 5">
            <a:extLst>
              <a:ext uri="{FF2B5EF4-FFF2-40B4-BE49-F238E27FC236}">
                <a16:creationId xmlns:a16="http://schemas.microsoft.com/office/drawing/2014/main" id="{37DA2F30-1935-491F-98EB-6251E938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149" y="64056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78FC1645-38B0-45AD-8147-25D4FBE06C7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612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85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5DF4F-1090-4EF7-9FE3-88E41A3A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54726-D014-4876-8E45-D3A96BF63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4AEB28-038E-4C17-9275-3995F88C2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0C7BB5-D9ED-4908-863F-592933CD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349A4-03F3-44E5-9B4D-0FB5510C0F40}" type="datetime1">
              <a:rPr lang="pt-BR" smtClean="0"/>
              <a:t>05/11/2021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4E5411-0902-4E82-A53D-BDB1DFFD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7FBF9B-5034-4A06-BDE6-F0D3104E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92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2802C3-0F11-4B27-A424-920478413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B49223-216F-4BDA-B2CD-5000D2D66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B9857E-5AE3-4640-AF8B-32F55B641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10768-1EFA-4E66-A73D-E329B9AAE89F}" type="datetime1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FE7D94-DFD8-4188-8A4A-E6CC444D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C80447-0B58-492C-8261-5C6FAF15A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14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4CE64A-6842-4DFF-B82B-E4E7AC92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1</a:t>
            </a:fld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C39FFB5-7C34-48F9-BF72-E73B18CB2901}"/>
              </a:ext>
            </a:extLst>
          </p:cNvPr>
          <p:cNvSpPr txBox="1"/>
          <p:nvPr/>
        </p:nvSpPr>
        <p:spPr>
          <a:xfrm>
            <a:off x="8498047" y="811258"/>
            <a:ext cx="3593629" cy="286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pt-BR" sz="3000" b="1" dirty="0">
              <a:solidFill>
                <a:schemeClr val="tx1">
                  <a:lumMod val="50000"/>
                  <a:lumOff val="50000"/>
                </a:schemeClr>
              </a:solidFill>
              <a:latin typeface="Futura Std Book" panose="020B0802020204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pt-BR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Cassino de Lambari/Museu das Águas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Futura Std Book" panose="020B0802020204020204" pitchFamily="34" charset="0"/>
                <a:cs typeface="Calibri" panose="020F0502020204030204" pitchFamily="34" charset="0"/>
              </a:rPr>
              <a:t>Novembro 2021</a:t>
            </a:r>
          </a:p>
          <a:p>
            <a:pPr algn="just">
              <a:lnSpc>
                <a:spcPct val="90000"/>
              </a:lnSpc>
            </a:pPr>
            <a:endParaRPr lang="pt-BR" sz="3600" b="1" dirty="0">
              <a:solidFill>
                <a:srgbClr val="D81A22"/>
              </a:solidFill>
              <a:latin typeface="Futura Std Book" panose="020B0802020204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5938672-BD53-4A00-829E-3808FE7EC3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8"/>
          <a:stretch/>
        </p:blipFill>
        <p:spPr>
          <a:xfrm>
            <a:off x="0" y="0"/>
            <a:ext cx="8498047" cy="64056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7E7D280-E253-4FD1-893E-86F9A62600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3989" y="5598800"/>
            <a:ext cx="2536369" cy="69655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79EF0A9-1496-489C-B3B9-11108B654F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358" y="4717647"/>
            <a:ext cx="2538000" cy="6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7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1E139198-F1A2-46EE-98C9-B1CF675BB27B}"/>
              </a:ext>
            </a:extLst>
          </p:cNvPr>
          <p:cNvGrpSpPr/>
          <p:nvPr/>
        </p:nvGrpSpPr>
        <p:grpSpPr>
          <a:xfrm>
            <a:off x="0" y="-177800"/>
            <a:ext cx="15117688" cy="7150099"/>
            <a:chOff x="0" y="-177800"/>
            <a:chExt cx="15117688" cy="7150099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6D196CE2-6E97-4E0F-B5D9-BDC708232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4948" y="-177800"/>
              <a:ext cx="12542740" cy="7150099"/>
            </a:xfrm>
            <a:prstGeom prst="rect">
              <a:avLst/>
            </a:prstGeom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20212E96-C907-4273-BD95-344BFEB0744F}"/>
                </a:ext>
              </a:extLst>
            </p:cNvPr>
            <p:cNvSpPr/>
            <p:nvPr/>
          </p:nvSpPr>
          <p:spPr>
            <a:xfrm>
              <a:off x="0" y="0"/>
              <a:ext cx="3746500" cy="6858000"/>
            </a:xfrm>
            <a:prstGeom prst="rect">
              <a:avLst/>
            </a:prstGeom>
            <a:solidFill>
              <a:srgbClr val="D81A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82A076FC-C62D-46C5-8FE9-E3D7B1A0AF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718" y="5524259"/>
            <a:ext cx="2592000" cy="104602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0A99B2E-240D-4AAE-9D0F-C3CCD1DD8E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8518" y="5424730"/>
            <a:ext cx="2592000" cy="98004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271ED62-80B5-4AF9-8E06-224B7C2FE25D}"/>
              </a:ext>
            </a:extLst>
          </p:cNvPr>
          <p:cNvSpPr txBox="1"/>
          <p:nvPr/>
        </p:nvSpPr>
        <p:spPr>
          <a:xfrm>
            <a:off x="1" y="2931123"/>
            <a:ext cx="10985499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6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www.codemge.com.br</a:t>
            </a:r>
          </a:p>
        </p:txBody>
      </p:sp>
    </p:spTree>
    <p:extLst>
      <p:ext uri="{BB962C8B-B14F-4D97-AF65-F5344CB8AC3E}">
        <p14:creationId xmlns:p14="http://schemas.microsoft.com/office/powerpoint/2010/main" val="3371114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68471EA2-E68B-41B9-B4EF-AF7DF12CA2E2}"/>
              </a:ext>
            </a:extLst>
          </p:cNvPr>
          <p:cNvSpPr txBox="1"/>
          <p:nvPr/>
        </p:nvSpPr>
        <p:spPr>
          <a:xfrm>
            <a:off x="640889" y="987625"/>
            <a:ext cx="1091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D81A22"/>
                </a:solidFill>
                <a:latin typeface="Calibri" panose="020F0502020204030204" pitchFamily="34" charset="0"/>
              </a:rPr>
              <a:t>Histórico do Cassino de Lambari</a:t>
            </a:r>
          </a:p>
          <a:p>
            <a:r>
              <a:rPr lang="pt-BR" sz="30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SUMÁRIO EXECUTIVO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D040612-D7D7-40A8-B8D0-2D89B6FDDA2D}"/>
              </a:ext>
            </a:extLst>
          </p:cNvPr>
          <p:cNvSpPr txBox="1"/>
          <p:nvPr/>
        </p:nvSpPr>
        <p:spPr>
          <a:xfrm>
            <a:off x="361951" y="1578551"/>
            <a:ext cx="111141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600" dirty="0"/>
              <a:t>1909: Início da construção do Cassino, quando o então prefeito do município de Lambari, Américo Werneck, iniciou uma série de projetos de edificações e benfeitorias com o intuito de modernizar a cidade. </a:t>
            </a:r>
          </a:p>
          <a:p>
            <a:pPr marL="342900" marR="0" lvl="0" indent="-342900" algn="just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600" dirty="0"/>
              <a:t>24 de abril de 1911: inauguração do complexo onde localiza-se o Cassino de Lambari. (O complexo inclui também o Farol, a Cascata, o Parque Wenceslau Brás e o Lago Guanabara).</a:t>
            </a:r>
          </a:p>
          <a:p>
            <a:pPr marL="342900" marR="0" lvl="0" indent="-342900" algn="just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600" dirty="0"/>
              <a:t>Área construída do Cassino: 2.800m².</a:t>
            </a:r>
          </a:p>
          <a:p>
            <a:pPr marL="342900" marR="0" lvl="0" indent="-342900" algn="just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600" dirty="0"/>
              <a:t>O Cassino fechou um dia após a inauguração, em razão de divergências políticas entre o prefeito da cidade e o então Presidente do Estado de Minas Gerais.</a:t>
            </a:r>
          </a:p>
          <a:p>
            <a:pPr marL="342900" marR="0" lvl="0" indent="-342900" algn="just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600" dirty="0"/>
              <a:t>2002: Tombamento do Cassino de Lambari pelo IEPHA.</a:t>
            </a:r>
          </a:p>
          <a:p>
            <a:pPr marL="342900" indent="-34290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t-BR" sz="1600" dirty="0"/>
              <a:t>Valor do terreno ao lado do Cassino, de propriedade da Codemig: R$4.821.000,00*</a:t>
            </a:r>
          </a:p>
          <a:p>
            <a:pPr marL="342900" indent="-34290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t-BR" sz="1600" dirty="0"/>
              <a:t>2015: Reforma e restauro do Cassino de Lambari – Investimento:  R$12.580.862,04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Laudo de Avaliação do imóvel realizado em out./2021.</a:t>
            </a:r>
            <a:endParaRPr lang="pt-BR" sz="1600" dirty="0"/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45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471EA2-E68B-41B9-B4EF-AF7DF12CA2E2}"/>
              </a:ext>
            </a:extLst>
          </p:cNvPr>
          <p:cNvSpPr txBox="1"/>
          <p:nvPr/>
        </p:nvSpPr>
        <p:spPr>
          <a:xfrm>
            <a:off x="640889" y="987625"/>
            <a:ext cx="1091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D81A22"/>
                </a:solidFill>
                <a:latin typeface="Calibri" panose="020F0502020204030204" pitchFamily="34" charset="0"/>
              </a:rPr>
              <a:t>Destaques da oportunidade</a:t>
            </a:r>
          </a:p>
          <a:p>
            <a:r>
              <a:rPr lang="pt-BR" sz="30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SUMÁRIO EXECUTIVO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D040612-D7D7-40A8-B8D0-2D89B6FDDA2D}"/>
              </a:ext>
            </a:extLst>
          </p:cNvPr>
          <p:cNvSpPr txBox="1"/>
          <p:nvPr/>
        </p:nvSpPr>
        <p:spPr>
          <a:xfrm>
            <a:off x="319964" y="1813173"/>
            <a:ext cx="81109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pt-BR" sz="1600" b="1" dirty="0"/>
              <a:t>Museu das Águas:</a:t>
            </a:r>
          </a:p>
          <a:p>
            <a:pPr marL="342900" marR="0" lvl="0" indent="-342900" algn="just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600" dirty="0"/>
              <a:t>Espaço foi adaptado para a implantação do Museu das Águas e inclui opções para instalação de: loja, café, sala para administrativo, biblioteca, exposições artísticas.</a:t>
            </a:r>
          </a:p>
          <a:p>
            <a:pPr marL="342900" marR="0" lvl="0" indent="-342900" algn="just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600" dirty="0"/>
              <a:t>Os equipamentos e conteúdos audiovisuais adquiridos para o Museu estão instalados e disponíveis no espaço; Sinalização do Museu das Águas também já está instalada; Os mobiliários adquiridos, tanto fixos quanto móveis, encontram-se instalados e disponíveis para uso.</a:t>
            </a:r>
          </a:p>
          <a:p>
            <a:pPr marL="342900" marR="0" lvl="0" indent="-342900" algn="just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600" dirty="0"/>
              <a:t>Investimento total realizado pela </a:t>
            </a:r>
            <a:r>
              <a:rPr lang="pt-BR" sz="1600" dirty="0" err="1"/>
              <a:t>Codemge</a:t>
            </a:r>
            <a:r>
              <a:rPr lang="pt-BR" sz="1600" dirty="0"/>
              <a:t> nos anos de 2017 e 2018 para instalação do Museu das Águas: </a:t>
            </a:r>
            <a:r>
              <a:rPr lang="pt-BR" sz="1600" b="1" dirty="0"/>
              <a:t>R$2.867.404,39</a:t>
            </a:r>
            <a:r>
              <a:rPr lang="pt-BR" sz="1600" dirty="0"/>
              <a:t>.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3</a:t>
            </a:fld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AF8CF3D-97EA-4280-99D4-DE522C48F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09654" y="1868634"/>
            <a:ext cx="5136338" cy="3374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288324F-D8CF-4A41-B86C-AEFFE97263CC}"/>
              </a:ext>
            </a:extLst>
          </p:cNvPr>
          <p:cNvSpPr txBox="1"/>
          <p:nvPr/>
        </p:nvSpPr>
        <p:spPr>
          <a:xfrm>
            <a:off x="8690663" y="5816186"/>
            <a:ext cx="2447476" cy="307777"/>
          </a:xfrm>
          <a:prstGeom prst="rect">
            <a:avLst/>
          </a:prstGeom>
          <a:solidFill>
            <a:srgbClr val="0B929B"/>
          </a:solidFill>
        </p:spPr>
        <p:txBody>
          <a:bodyPr wrap="square" lIns="46800" rIns="46800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Conteúdo audiovisual - Museu</a:t>
            </a:r>
          </a:p>
        </p:txBody>
      </p:sp>
    </p:spTree>
    <p:extLst>
      <p:ext uri="{BB962C8B-B14F-4D97-AF65-F5344CB8AC3E}">
        <p14:creationId xmlns:p14="http://schemas.microsoft.com/office/powerpoint/2010/main" val="332441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AEC91A8-DF7A-4191-91F4-4FE7746E69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Museu das Águas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3AC34C7-5844-4774-86C1-90BAFA07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69500E1-E6E5-45DE-88B0-A4464A69B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6528"/>
            <a:ext cx="2857500" cy="40132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8861F27C-7E57-44AB-ADEE-7E7E9D73EE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0550" y="155575"/>
            <a:ext cx="11353800" cy="132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VISÃO GERAL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9B133CA-D2D6-4FD0-961E-C97CFB390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4" y="1606528"/>
            <a:ext cx="5350962" cy="40132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1C602C1-F08A-4450-B37C-E71EDD4978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141" y="1606529"/>
            <a:ext cx="2648009" cy="40003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76A884A-FF68-45BE-A741-9320A7603578}"/>
              </a:ext>
            </a:extLst>
          </p:cNvPr>
          <p:cNvSpPr txBox="1"/>
          <p:nvPr/>
        </p:nvSpPr>
        <p:spPr>
          <a:xfrm>
            <a:off x="312643" y="5311972"/>
            <a:ext cx="2771330" cy="307777"/>
          </a:xfrm>
          <a:prstGeom prst="rect">
            <a:avLst/>
          </a:prstGeom>
          <a:solidFill>
            <a:srgbClr val="0B929B"/>
          </a:solidFill>
        </p:spPr>
        <p:txBody>
          <a:bodyPr wrap="square" lIns="46800" rIns="46800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Equipamentos audiovisuais - Museu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9B62A68-F2BE-4FA6-9A5E-5DC68FA5AE58}"/>
              </a:ext>
            </a:extLst>
          </p:cNvPr>
          <p:cNvSpPr txBox="1"/>
          <p:nvPr/>
        </p:nvSpPr>
        <p:spPr>
          <a:xfrm>
            <a:off x="6095999" y="5315843"/>
            <a:ext cx="2486025" cy="307777"/>
          </a:xfrm>
          <a:prstGeom prst="rect">
            <a:avLst/>
          </a:prstGeom>
          <a:solidFill>
            <a:srgbClr val="0B929B"/>
          </a:solidFill>
        </p:spPr>
        <p:txBody>
          <a:bodyPr wrap="square" lIns="46800" rIns="46800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Sinalização externa - Museu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EFE4525-2E8B-48C1-B240-AEF8C0F75C02}"/>
              </a:ext>
            </a:extLst>
          </p:cNvPr>
          <p:cNvSpPr txBox="1"/>
          <p:nvPr/>
        </p:nvSpPr>
        <p:spPr>
          <a:xfrm>
            <a:off x="9013141" y="5299065"/>
            <a:ext cx="2321609" cy="307777"/>
          </a:xfrm>
          <a:prstGeom prst="rect">
            <a:avLst/>
          </a:prstGeom>
          <a:solidFill>
            <a:srgbClr val="0B929B"/>
          </a:solidFill>
        </p:spPr>
        <p:txBody>
          <a:bodyPr wrap="square" lIns="46800" rIns="46800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Sinalização interna - Museu</a:t>
            </a:r>
          </a:p>
        </p:txBody>
      </p:sp>
    </p:spTree>
    <p:extLst>
      <p:ext uri="{BB962C8B-B14F-4D97-AF65-F5344CB8AC3E}">
        <p14:creationId xmlns:p14="http://schemas.microsoft.com/office/powerpoint/2010/main" val="1550483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088F0115-8308-471F-BE27-A389E917C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730581"/>
            <a:ext cx="4257284" cy="32422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719E773-8C74-474A-A17D-AA11BF6642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05" y="1730581"/>
            <a:ext cx="4142994" cy="31455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AEC91A8-DF7A-4191-91F4-4FE7746E69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Museu das Águas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3AC34C7-5844-4774-86C1-90BAFA07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8861F27C-7E57-44AB-ADEE-7E7E9D73EE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0550" y="155575"/>
            <a:ext cx="11353800" cy="132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VISÃO GERAL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76A884A-FF68-45BE-A741-9320A7603578}"/>
              </a:ext>
            </a:extLst>
          </p:cNvPr>
          <p:cNvSpPr txBox="1"/>
          <p:nvPr/>
        </p:nvSpPr>
        <p:spPr>
          <a:xfrm>
            <a:off x="127001" y="4665056"/>
            <a:ext cx="2079222" cy="307777"/>
          </a:xfrm>
          <a:prstGeom prst="rect">
            <a:avLst/>
          </a:prstGeom>
          <a:solidFill>
            <a:srgbClr val="0B929B"/>
          </a:solidFill>
        </p:spPr>
        <p:txBody>
          <a:bodyPr wrap="square" lIns="46800" rIns="46800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Cozinha do café - Museu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9B62A68-F2BE-4FA6-9A5E-5DC68FA5AE58}"/>
              </a:ext>
            </a:extLst>
          </p:cNvPr>
          <p:cNvSpPr txBox="1"/>
          <p:nvPr/>
        </p:nvSpPr>
        <p:spPr>
          <a:xfrm>
            <a:off x="7922005" y="4587369"/>
            <a:ext cx="1850645" cy="307777"/>
          </a:xfrm>
          <a:prstGeom prst="rect">
            <a:avLst/>
          </a:prstGeom>
          <a:solidFill>
            <a:srgbClr val="0B929B"/>
          </a:solidFill>
        </p:spPr>
        <p:txBody>
          <a:bodyPr wrap="square" lIns="46800" rIns="46800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Loja - Museu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46A2745B-BB64-4846-BF7F-A4C361B7D1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5711" y="2288798"/>
            <a:ext cx="4454868" cy="33091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EFE4525-2E8B-48C1-B240-AEF8C0F75C02}"/>
              </a:ext>
            </a:extLst>
          </p:cNvPr>
          <p:cNvSpPr txBox="1"/>
          <p:nvPr/>
        </p:nvSpPr>
        <p:spPr>
          <a:xfrm>
            <a:off x="4498572" y="5863028"/>
            <a:ext cx="2321609" cy="307777"/>
          </a:xfrm>
          <a:prstGeom prst="rect">
            <a:avLst/>
          </a:prstGeom>
          <a:solidFill>
            <a:srgbClr val="0B929B"/>
          </a:solidFill>
        </p:spPr>
        <p:txBody>
          <a:bodyPr wrap="square" lIns="46800" rIns="46800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Café - Museu</a:t>
            </a:r>
          </a:p>
        </p:txBody>
      </p:sp>
    </p:spTree>
    <p:extLst>
      <p:ext uri="{BB962C8B-B14F-4D97-AF65-F5344CB8AC3E}">
        <p14:creationId xmlns:p14="http://schemas.microsoft.com/office/powerpoint/2010/main" val="24292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471EA2-E68B-41B9-B4EF-AF7DF12CA2E2}"/>
              </a:ext>
            </a:extLst>
          </p:cNvPr>
          <p:cNvSpPr txBox="1"/>
          <p:nvPr/>
        </p:nvSpPr>
        <p:spPr>
          <a:xfrm>
            <a:off x="640889" y="987625"/>
            <a:ext cx="10910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D81A22"/>
                </a:solidFill>
                <a:latin typeface="Calibri" panose="020F0502020204030204" pitchFamily="34" charset="0"/>
              </a:rPr>
              <a:t>Destaques financeiros</a:t>
            </a:r>
            <a:endParaRPr lang="pt-BR" sz="3000" b="1" dirty="0">
              <a:latin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SUMÁRIO EXECUTIVO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D040612-D7D7-40A8-B8D0-2D89B6FDDA2D}"/>
              </a:ext>
            </a:extLst>
          </p:cNvPr>
          <p:cNvSpPr txBox="1"/>
          <p:nvPr/>
        </p:nvSpPr>
        <p:spPr>
          <a:xfrm>
            <a:off x="1264076" y="1774688"/>
            <a:ext cx="97976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 fontAlgn="base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t-BR" sz="1300" dirty="0"/>
              <a:t>Despesas (entre os anos de 2017 e 2020): 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6</a:t>
            </a:fld>
            <a:endParaRPr lang="pt-BR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50C8500-E11F-4316-8FF2-DECF12E78E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685698"/>
              </p:ext>
            </p:extLst>
          </p:nvPr>
        </p:nvGraphicFramePr>
        <p:xfrm>
          <a:off x="947752" y="2323883"/>
          <a:ext cx="6112106" cy="326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4801EDA3-F33A-4AE0-8E9A-742C8CF18D3C}"/>
              </a:ext>
            </a:extLst>
          </p:cNvPr>
          <p:cNvSpPr txBox="1"/>
          <p:nvPr/>
        </p:nvSpPr>
        <p:spPr>
          <a:xfrm>
            <a:off x="1374280" y="5732939"/>
            <a:ext cx="61087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 fontAlgn="base"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1100" dirty="0"/>
              <a:t>* O imóvel encontra-se fechado desde 2015, quando terminou o Contrato de Comodato com a Prefeitura Municipal de Lambari. Desde então, a Codemig/</a:t>
            </a:r>
            <a:r>
              <a:rPr lang="pt-BR" sz="1100" dirty="0" err="1"/>
              <a:t>Codemge</a:t>
            </a:r>
            <a:r>
              <a:rPr lang="pt-BR" sz="1100" dirty="0"/>
              <a:t> assumiu a  gestão do imóvel.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CD9EEBA-F594-4DBF-8334-16EAAA6D4605}"/>
              </a:ext>
            </a:extLst>
          </p:cNvPr>
          <p:cNvSpPr txBox="1"/>
          <p:nvPr/>
        </p:nvSpPr>
        <p:spPr>
          <a:xfrm>
            <a:off x="7482980" y="2738672"/>
            <a:ext cx="42361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t-BR" sz="1100" dirty="0"/>
              <a:t>Nos anos de 2017 e 2018 foram realizados investimentos para instalação do Museu das Águas.</a:t>
            </a:r>
          </a:p>
          <a:p>
            <a:pPr algn="just"/>
            <a:endParaRPr lang="pt-BR" sz="1100" dirty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t-BR" sz="1100" dirty="0"/>
              <a:t>Em 2019 foram feitos reparos na infraestrutura, além do cercamento das áreas externas ao Cassino.</a:t>
            </a:r>
          </a:p>
        </p:txBody>
      </p:sp>
    </p:spTree>
    <p:extLst>
      <p:ext uri="{BB962C8B-B14F-4D97-AF65-F5344CB8AC3E}">
        <p14:creationId xmlns:p14="http://schemas.microsoft.com/office/powerpoint/2010/main" val="167461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15719" y="493889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VISÃO GERAL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64F0BBC-81C0-49B5-A169-DE2213C43E9B}"/>
              </a:ext>
            </a:extLst>
          </p:cNvPr>
          <p:cNvSpPr txBox="1"/>
          <p:nvPr/>
        </p:nvSpPr>
        <p:spPr>
          <a:xfrm>
            <a:off x="279400" y="3741952"/>
            <a:ext cx="5779017" cy="20538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100" dirty="0"/>
              <a:t>Atualmente o Cassino conta com alguns espaços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pt-BR" sz="1100" dirty="0"/>
              <a:t>        disponíveis, cuja infraestrutura encontra-se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pt-BR" sz="1100" dirty="0"/>
              <a:t>        concluída e os espaços disponíveis para comercialização,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pt-BR" sz="1100" dirty="0"/>
              <a:t>        entre eles: </a:t>
            </a: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100" dirty="0"/>
              <a:t>   </a:t>
            </a:r>
            <a:r>
              <a:rPr lang="pt-BR" sz="1100" b="1" dirty="0"/>
              <a:t>Espaço para biblioteca;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100" b="1" dirty="0"/>
              <a:t>Espaço para café e uma cozinha com marcenaria já instalada;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100" b="1" dirty="0"/>
              <a:t>Loja;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100" b="1" dirty="0"/>
              <a:t>Salão nobre projetado como espaço de exposições artísticas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pt-BR" sz="1100" b="1" dirty="0"/>
              <a:t>        temporárias.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5F210E8-0A9B-49AC-842D-BECAFDACFB44}"/>
              </a:ext>
            </a:extLst>
          </p:cNvPr>
          <p:cNvSpPr txBox="1"/>
          <p:nvPr/>
        </p:nvSpPr>
        <p:spPr>
          <a:xfrm>
            <a:off x="279400" y="1559367"/>
            <a:ext cx="5779017" cy="20538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noAutofit/>
          </a:bodyPr>
          <a:lstStyle/>
          <a:p>
            <a:pPr lvl="1"/>
            <a:endParaRPr lang="pt-BR" sz="11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100" dirty="0"/>
              <a:t>Conclusão do projeto de Sinalização do Museu das Águas;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100" dirty="0"/>
              <a:t>Disponibilização de todo conteúdo audiovisual contratado,                                          bem como dos equipamentos audiovisuais adquiridos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100" dirty="0"/>
              <a:t>Finalização das obras de infraestrutura;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100" dirty="0"/>
              <a:t>   Instalação de mobiliário fixo e móvel, que encontra-se</a:t>
            </a:r>
          </a:p>
          <a:p>
            <a:r>
              <a:rPr lang="pt-BR" sz="1100" dirty="0"/>
              <a:t>        disponível.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13492B9-F04F-4FA9-8A9D-6ECC3A752C5A}"/>
              </a:ext>
            </a:extLst>
          </p:cNvPr>
          <p:cNvSpPr txBox="1"/>
          <p:nvPr/>
        </p:nvSpPr>
        <p:spPr>
          <a:xfrm>
            <a:off x="6210817" y="3734336"/>
            <a:ext cx="5785695" cy="20538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noAutofit/>
          </a:bodyPr>
          <a:lstStyle/>
          <a:p>
            <a:pPr algn="r"/>
            <a:endParaRPr lang="pt-BR" sz="14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5F556F9-76B6-437D-8F56-6FE9B8D3DE1E}"/>
              </a:ext>
            </a:extLst>
          </p:cNvPr>
          <p:cNvSpPr txBox="1"/>
          <p:nvPr/>
        </p:nvSpPr>
        <p:spPr>
          <a:xfrm>
            <a:off x="6199475" y="1547000"/>
            <a:ext cx="5797037" cy="20538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noAutofit/>
          </a:bodyPr>
          <a:lstStyle/>
          <a:p>
            <a:pPr algn="r"/>
            <a:endParaRPr lang="pt-BR" sz="1400" b="1" dirty="0"/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58BF9C3F-6C9F-4D70-AFA1-F34B563BC7AB}"/>
              </a:ext>
            </a:extLst>
          </p:cNvPr>
          <p:cNvGrpSpPr/>
          <p:nvPr/>
        </p:nvGrpSpPr>
        <p:grpSpPr>
          <a:xfrm>
            <a:off x="3785483" y="1321624"/>
            <a:ext cx="4688544" cy="4688544"/>
            <a:chOff x="3733727" y="1364754"/>
            <a:chExt cx="4688544" cy="4688544"/>
          </a:xfrm>
        </p:grpSpPr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EA9857AD-963A-462B-BDE1-095782DC7C96}"/>
                </a:ext>
              </a:extLst>
            </p:cNvPr>
            <p:cNvSpPr/>
            <p:nvPr/>
          </p:nvSpPr>
          <p:spPr>
            <a:xfrm>
              <a:off x="4120501" y="1615530"/>
              <a:ext cx="4050994" cy="4050994"/>
            </a:xfrm>
            <a:custGeom>
              <a:avLst/>
              <a:gdLst>
                <a:gd name="connsiteX0" fmla="*/ 2025497 w 4050994"/>
                <a:gd name="connsiteY0" fmla="*/ 0 h 4050994"/>
                <a:gd name="connsiteX1" fmla="*/ 4050994 w 4050994"/>
                <a:gd name="connsiteY1" fmla="*/ 2025497 h 4050994"/>
                <a:gd name="connsiteX2" fmla="*/ 2025497 w 4050994"/>
                <a:gd name="connsiteY2" fmla="*/ 2025497 h 4050994"/>
                <a:gd name="connsiteX3" fmla="*/ 2025497 w 4050994"/>
                <a:gd name="connsiteY3" fmla="*/ 0 h 405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0994" h="4050994">
                  <a:moveTo>
                    <a:pt x="2025497" y="0"/>
                  </a:moveTo>
                  <a:cubicBezTo>
                    <a:pt x="3144148" y="0"/>
                    <a:pt x="4050994" y="906846"/>
                    <a:pt x="4050994" y="2025497"/>
                  </a:cubicBezTo>
                  <a:lnTo>
                    <a:pt x="2025497" y="2025497"/>
                  </a:lnTo>
                  <a:lnTo>
                    <a:pt x="2025497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1993" tIns="861207" rIns="427171" bIns="2123767" numCol="1" spcCol="1270" anchor="ctr" anchorCtr="0">
              <a:noAutofit/>
            </a:bodyPr>
            <a:lstStyle/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b="1" kern="1200" dirty="0">
                  <a:solidFill>
                    <a:srgbClr val="D81A22"/>
                  </a:solidFill>
                </a:rPr>
                <a:t>NOVAS OPORTUNIDADES DE NEGÓCIO</a:t>
              </a:r>
            </a:p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400" b="1" kern="1200" dirty="0">
                <a:solidFill>
                  <a:srgbClr val="D81A22"/>
                </a:solidFill>
              </a:endParaRPr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98EEAD56-E3B2-4290-825D-FAE7745B6A6E}"/>
                </a:ext>
              </a:extLst>
            </p:cNvPr>
            <p:cNvSpPr/>
            <p:nvPr/>
          </p:nvSpPr>
          <p:spPr>
            <a:xfrm>
              <a:off x="4120501" y="1751527"/>
              <a:ext cx="4050994" cy="4050994"/>
            </a:xfrm>
            <a:custGeom>
              <a:avLst/>
              <a:gdLst>
                <a:gd name="connsiteX0" fmla="*/ 4050994 w 4050994"/>
                <a:gd name="connsiteY0" fmla="*/ 2025497 h 4050994"/>
                <a:gd name="connsiteX1" fmla="*/ 2025497 w 4050994"/>
                <a:gd name="connsiteY1" fmla="*/ 4050994 h 4050994"/>
                <a:gd name="connsiteX2" fmla="*/ 2025497 w 4050994"/>
                <a:gd name="connsiteY2" fmla="*/ 2025497 h 4050994"/>
                <a:gd name="connsiteX3" fmla="*/ 4050994 w 4050994"/>
                <a:gd name="connsiteY3" fmla="*/ 2025497 h 405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0994" h="4050994">
                  <a:moveTo>
                    <a:pt x="4050994" y="2025497"/>
                  </a:moveTo>
                  <a:cubicBezTo>
                    <a:pt x="4050994" y="3144148"/>
                    <a:pt x="3144148" y="4050994"/>
                    <a:pt x="2025497" y="4050994"/>
                  </a:cubicBezTo>
                  <a:lnTo>
                    <a:pt x="2025497" y="2025497"/>
                  </a:lnTo>
                  <a:lnTo>
                    <a:pt x="4050994" y="2025497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1993" tIns="2123767" rIns="427171" bIns="861207" numCol="1" spcCol="1270" anchor="ctr" anchorCtr="0">
              <a:noAutofit/>
            </a:bodyPr>
            <a:lstStyle/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050" b="1" kern="1200" dirty="0">
                <a:solidFill>
                  <a:schemeClr val="tx1"/>
                </a:solidFill>
              </a:endParaRPr>
            </a:p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050" b="1" kern="1200" dirty="0">
                <a:solidFill>
                  <a:schemeClr val="tx1"/>
                </a:solidFill>
              </a:endParaRPr>
            </a:p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b="1" kern="1200" dirty="0">
                  <a:solidFill>
                    <a:srgbClr val="D81A22"/>
                  </a:solidFill>
                </a:rPr>
                <a:t>TURISMO</a:t>
              </a:r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287A091E-0B5E-4496-8E36-649EA24E1CF1}"/>
                </a:ext>
              </a:extLst>
            </p:cNvPr>
            <p:cNvSpPr/>
            <p:nvPr/>
          </p:nvSpPr>
          <p:spPr>
            <a:xfrm>
              <a:off x="3984503" y="1751527"/>
              <a:ext cx="4050994" cy="4050994"/>
            </a:xfrm>
            <a:custGeom>
              <a:avLst/>
              <a:gdLst>
                <a:gd name="connsiteX0" fmla="*/ 2025497 w 4050994"/>
                <a:gd name="connsiteY0" fmla="*/ 4050994 h 4050994"/>
                <a:gd name="connsiteX1" fmla="*/ 0 w 4050994"/>
                <a:gd name="connsiteY1" fmla="*/ 2025497 h 4050994"/>
                <a:gd name="connsiteX2" fmla="*/ 2025497 w 4050994"/>
                <a:gd name="connsiteY2" fmla="*/ 2025497 h 4050994"/>
                <a:gd name="connsiteX3" fmla="*/ 2025497 w 4050994"/>
                <a:gd name="connsiteY3" fmla="*/ 4050994 h 405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0994" h="4050994">
                  <a:moveTo>
                    <a:pt x="2025497" y="4050994"/>
                  </a:moveTo>
                  <a:cubicBezTo>
                    <a:pt x="906846" y="4050994"/>
                    <a:pt x="0" y="3144148"/>
                    <a:pt x="0" y="2025497"/>
                  </a:cubicBezTo>
                  <a:lnTo>
                    <a:pt x="2025497" y="2025497"/>
                  </a:lnTo>
                  <a:lnTo>
                    <a:pt x="2025497" y="4050994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7172" tIns="2123767" rIns="2171992" bIns="861207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400" b="1" kern="1200" dirty="0">
                <a:solidFill>
                  <a:srgbClr val="D81A22"/>
                </a:solidFill>
              </a:endParaRP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800" b="1" kern="1200" dirty="0">
                <a:solidFill>
                  <a:srgbClr val="D81A22"/>
                </a:solidFill>
              </a:endParaRP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b="1" kern="1200" dirty="0">
                  <a:solidFill>
                    <a:srgbClr val="D81A22"/>
                  </a:solidFill>
                </a:rPr>
                <a:t>COMERCIALIZAÇÃO</a:t>
              </a:r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5CE54F30-4CB7-403C-A995-515E830676D4}"/>
                </a:ext>
              </a:extLst>
            </p:cNvPr>
            <p:cNvSpPr/>
            <p:nvPr/>
          </p:nvSpPr>
          <p:spPr>
            <a:xfrm>
              <a:off x="3984503" y="1615530"/>
              <a:ext cx="4050994" cy="4050994"/>
            </a:xfrm>
            <a:custGeom>
              <a:avLst/>
              <a:gdLst>
                <a:gd name="connsiteX0" fmla="*/ 0 w 4050994"/>
                <a:gd name="connsiteY0" fmla="*/ 2025497 h 4050994"/>
                <a:gd name="connsiteX1" fmla="*/ 2025497 w 4050994"/>
                <a:gd name="connsiteY1" fmla="*/ 0 h 4050994"/>
                <a:gd name="connsiteX2" fmla="*/ 2025497 w 4050994"/>
                <a:gd name="connsiteY2" fmla="*/ 2025497 h 4050994"/>
                <a:gd name="connsiteX3" fmla="*/ 0 w 4050994"/>
                <a:gd name="connsiteY3" fmla="*/ 2025497 h 405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0994" h="4050994">
                  <a:moveTo>
                    <a:pt x="0" y="2025497"/>
                  </a:moveTo>
                  <a:cubicBezTo>
                    <a:pt x="0" y="906846"/>
                    <a:pt x="906846" y="0"/>
                    <a:pt x="2025497" y="0"/>
                  </a:cubicBezTo>
                  <a:lnTo>
                    <a:pt x="2025497" y="2025497"/>
                  </a:lnTo>
                  <a:lnTo>
                    <a:pt x="0" y="2025497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7172" tIns="861207" rIns="2171992" bIns="2123767" numCol="1" spcCol="1270" anchor="ctr" anchorCtr="0">
              <a:noAutofit/>
            </a:bodyPr>
            <a:lstStyle/>
            <a:p>
              <a:pPr marL="0" lvl="0" indent="0" algn="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b="1" kern="1200" dirty="0">
                  <a:solidFill>
                    <a:srgbClr val="D81A22"/>
                  </a:solidFill>
                </a:rPr>
                <a:t>MUSEU DAS ÁGUAS</a:t>
              </a:r>
            </a:p>
            <a:p>
              <a:pPr marL="0" lvl="0" indent="0" algn="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700" b="1" kern="12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7" name="Seta: Circular 26">
              <a:extLst>
                <a:ext uri="{FF2B5EF4-FFF2-40B4-BE49-F238E27FC236}">
                  <a16:creationId xmlns:a16="http://schemas.microsoft.com/office/drawing/2014/main" id="{62A5DE52-5F26-452A-956E-CBCAA4779A5C}"/>
                </a:ext>
              </a:extLst>
            </p:cNvPr>
            <p:cNvSpPr/>
            <p:nvPr/>
          </p:nvSpPr>
          <p:spPr>
            <a:xfrm>
              <a:off x="3869725" y="1364754"/>
              <a:ext cx="4552546" cy="4552546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0B929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28" name="Seta: Circular 27">
              <a:extLst>
                <a:ext uri="{FF2B5EF4-FFF2-40B4-BE49-F238E27FC236}">
                  <a16:creationId xmlns:a16="http://schemas.microsoft.com/office/drawing/2014/main" id="{5C37FE7D-20A3-490D-99C4-D94C7481FABB}"/>
                </a:ext>
              </a:extLst>
            </p:cNvPr>
            <p:cNvSpPr/>
            <p:nvPr/>
          </p:nvSpPr>
          <p:spPr>
            <a:xfrm>
              <a:off x="3869725" y="1500752"/>
              <a:ext cx="4552546" cy="4552546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0B929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Seta: Circular 28">
              <a:extLst>
                <a:ext uri="{FF2B5EF4-FFF2-40B4-BE49-F238E27FC236}">
                  <a16:creationId xmlns:a16="http://schemas.microsoft.com/office/drawing/2014/main" id="{D1FD24A0-2641-450F-BE52-B339C7EF3426}"/>
                </a:ext>
              </a:extLst>
            </p:cNvPr>
            <p:cNvSpPr/>
            <p:nvPr/>
          </p:nvSpPr>
          <p:spPr>
            <a:xfrm>
              <a:off x="3733727" y="1364754"/>
              <a:ext cx="4552546" cy="4552546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0B929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31" name="Picture 2" descr="Mining Icon 2745296">
            <a:extLst>
              <a:ext uri="{FF2B5EF4-FFF2-40B4-BE49-F238E27FC236}">
                <a16:creationId xmlns:a16="http://schemas.microsoft.com/office/drawing/2014/main" id="{A5439CC9-AD00-4D13-B005-848FD286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39" y="3129297"/>
            <a:ext cx="471536" cy="47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evenue Icon 1875475">
            <a:extLst>
              <a:ext uri="{FF2B5EF4-FFF2-40B4-BE49-F238E27FC236}">
                <a16:creationId xmlns:a16="http://schemas.microsoft.com/office/drawing/2014/main" id="{AA9EFB48-50E0-41A4-8861-DDC2EEBAD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6439" y="3787744"/>
            <a:ext cx="53139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Elipse 33">
            <a:extLst>
              <a:ext uri="{FF2B5EF4-FFF2-40B4-BE49-F238E27FC236}">
                <a16:creationId xmlns:a16="http://schemas.microsoft.com/office/drawing/2014/main" id="{DD231A91-7C42-4C44-970F-DA5F13848EA7}"/>
              </a:ext>
            </a:extLst>
          </p:cNvPr>
          <p:cNvSpPr/>
          <p:nvPr/>
        </p:nvSpPr>
        <p:spPr>
          <a:xfrm>
            <a:off x="3913479" y="3423667"/>
            <a:ext cx="288000" cy="288000"/>
          </a:xfrm>
          <a:prstGeom prst="ellipse">
            <a:avLst/>
          </a:prstGeom>
          <a:solidFill>
            <a:srgbClr val="7D7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1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0A8FF0E7-7735-4A76-A58B-449751D4A914}"/>
              </a:ext>
            </a:extLst>
          </p:cNvPr>
          <p:cNvSpPr/>
          <p:nvPr/>
        </p:nvSpPr>
        <p:spPr>
          <a:xfrm>
            <a:off x="6104439" y="1430138"/>
            <a:ext cx="288000" cy="28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2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65AA1126-1346-4636-9293-99384A093F9C}"/>
              </a:ext>
            </a:extLst>
          </p:cNvPr>
          <p:cNvSpPr/>
          <p:nvPr/>
        </p:nvSpPr>
        <p:spPr>
          <a:xfrm>
            <a:off x="8060189" y="3615283"/>
            <a:ext cx="288000" cy="288000"/>
          </a:xfrm>
          <a:prstGeom prst="ellipse">
            <a:avLst/>
          </a:prstGeom>
          <a:solidFill>
            <a:srgbClr val="7D7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3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327C6B2F-22C2-4913-808D-F4FD3903290B}"/>
              </a:ext>
            </a:extLst>
          </p:cNvPr>
          <p:cNvSpPr txBox="1"/>
          <p:nvPr/>
        </p:nvSpPr>
        <p:spPr>
          <a:xfrm>
            <a:off x="8336917" y="1559367"/>
            <a:ext cx="3309813" cy="1536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100" dirty="0"/>
              <a:t>As áreas externas contíguas ao Cassino podem ser utilizadas para distintas finalidades, entre elas: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100" b="1" dirty="0"/>
              <a:t>Eventos comerciais, culturais, artísticos, entre outros, que podem ser realizados ao ar livre; 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100" b="1" dirty="0"/>
              <a:t>Implantação de estacionamento;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100" b="1" dirty="0"/>
              <a:t>Investimentos em outros empreendimentos imobiliários.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100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8C009443-1EB2-45D9-BED8-797FD19089FA}"/>
              </a:ext>
            </a:extLst>
          </p:cNvPr>
          <p:cNvSpPr txBox="1"/>
          <p:nvPr/>
        </p:nvSpPr>
        <p:spPr>
          <a:xfrm>
            <a:off x="8202031" y="3734336"/>
            <a:ext cx="3794481" cy="2005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100" dirty="0"/>
              <a:t>O município de Lambari faz parte do Circuito das Águas. Atualmente o Circuito integra 13 municípios da região sul de Minas Gerais, que apresentam como identidade comum o poder medicinal das águas;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100" dirty="0"/>
              <a:t>Fluxo turístico principal proveniente de São Paulo, Belo Horizonte e Rio de Janeiro – gasto médio alto em comparação com outras regiões do Estado*;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100" dirty="0"/>
              <a:t>Principal motivação da viagem para a região do Circuito das Águas – lazer/contato com a natureza e visitação a locais de valor histórico (potencial turístico do município)*.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8DC3BE36-20EE-4C92-B798-0991A0C7E053}"/>
              </a:ext>
            </a:extLst>
          </p:cNvPr>
          <p:cNvSpPr/>
          <p:nvPr/>
        </p:nvSpPr>
        <p:spPr>
          <a:xfrm>
            <a:off x="5778419" y="5596396"/>
            <a:ext cx="288000" cy="288000"/>
          </a:xfrm>
          <a:prstGeom prst="ellipse">
            <a:avLst/>
          </a:prstGeom>
          <a:solidFill>
            <a:srgbClr val="7D7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4</a:t>
            </a:r>
          </a:p>
        </p:txBody>
      </p:sp>
      <p:pic>
        <p:nvPicPr>
          <p:cNvPr id="3" name="Gráfico 2" descr="África e Europa no globo terrestre">
            <a:extLst>
              <a:ext uri="{FF2B5EF4-FFF2-40B4-BE49-F238E27FC236}">
                <a16:creationId xmlns:a16="http://schemas.microsoft.com/office/drawing/2014/main" id="{C52E9790-287D-44A8-A13E-0E4AD24E4F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10817" y="3773371"/>
            <a:ext cx="523052" cy="523052"/>
          </a:xfrm>
          <a:prstGeom prst="rect">
            <a:avLst/>
          </a:prstGeom>
        </p:spPr>
      </p:pic>
      <p:pic>
        <p:nvPicPr>
          <p:cNvPr id="5" name="Gráfico 4" descr="Banco">
            <a:extLst>
              <a:ext uri="{FF2B5EF4-FFF2-40B4-BE49-F238E27FC236}">
                <a16:creationId xmlns:a16="http://schemas.microsoft.com/office/drawing/2014/main" id="{DA699E4E-6F9F-47FB-8149-3D3D1FEA50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20700" y="3001971"/>
            <a:ext cx="667100" cy="6671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32A664E-0431-43B0-8D92-70644B78BDE9}"/>
              </a:ext>
            </a:extLst>
          </p:cNvPr>
          <p:cNvSpPr txBox="1"/>
          <p:nvPr/>
        </p:nvSpPr>
        <p:spPr>
          <a:xfrm>
            <a:off x="8751345" y="5804532"/>
            <a:ext cx="344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*Fonte: Secretaria de Estado de Cultura e Turismo de Minas Gerais – Observatório do Turismo – Relatório de Demanda/2017 </a:t>
            </a:r>
          </a:p>
        </p:txBody>
      </p:sp>
    </p:spTree>
    <p:extLst>
      <p:ext uri="{BB962C8B-B14F-4D97-AF65-F5344CB8AC3E}">
        <p14:creationId xmlns:p14="http://schemas.microsoft.com/office/powerpoint/2010/main" val="278228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175F4BCD-6224-4661-BC9E-D6E40F2E2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53" y="1566621"/>
            <a:ext cx="5955376" cy="39737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BD2396F-F81B-46F1-8B42-09A66EBAB7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757" y="1765950"/>
            <a:ext cx="5161964" cy="38714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VISÃO GERAL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40" name="AutoShape 2">
            <a:extLst>
              <a:ext uri="{FF2B5EF4-FFF2-40B4-BE49-F238E27FC236}">
                <a16:creationId xmlns:a16="http://schemas.microsoft.com/office/drawing/2014/main" id="{09222FA7-4264-4F25-B22B-A624C0AAF9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7F5AC577-B95A-4A4B-92E2-5021A54E8B44}"/>
              </a:ext>
            </a:extLst>
          </p:cNvPr>
          <p:cNvGrpSpPr/>
          <p:nvPr/>
        </p:nvGrpSpPr>
        <p:grpSpPr>
          <a:xfrm>
            <a:off x="1063708" y="5994753"/>
            <a:ext cx="3212158" cy="307777"/>
            <a:chOff x="2081555" y="917506"/>
            <a:chExt cx="3212158" cy="307777"/>
          </a:xfrm>
          <a:solidFill>
            <a:srgbClr val="006666"/>
          </a:solidFill>
        </p:grpSpPr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BBD60D3C-BC6C-4CC0-A95F-179D5D54A690}"/>
                </a:ext>
              </a:extLst>
            </p:cNvPr>
            <p:cNvCxnSpPr/>
            <p:nvPr/>
          </p:nvCxnSpPr>
          <p:spPr>
            <a:xfrm>
              <a:off x="2096009" y="1181100"/>
              <a:ext cx="2905200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E43EB739-818F-4870-B64F-91994A55A651}"/>
                </a:ext>
              </a:extLst>
            </p:cNvPr>
            <p:cNvSpPr txBox="1"/>
            <p:nvPr/>
          </p:nvSpPr>
          <p:spPr>
            <a:xfrm>
              <a:off x="2081555" y="917506"/>
              <a:ext cx="3212158" cy="307777"/>
            </a:xfrm>
            <a:prstGeom prst="rect">
              <a:avLst/>
            </a:prstGeom>
            <a:solidFill>
              <a:srgbClr val="0B929B"/>
            </a:solidFill>
          </p:spPr>
          <p:txBody>
            <a:bodyPr wrap="square" lIns="46800" rIns="46800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</a:rPr>
                <a:t>Fachada do Cassino – entrada principal</a:t>
              </a:r>
            </a:p>
          </p:txBody>
        </p:sp>
      </p:grp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FA0ECE25-CFD9-4EF3-80FD-E17B7E1E3434}"/>
              </a:ext>
            </a:extLst>
          </p:cNvPr>
          <p:cNvSpPr txBox="1"/>
          <p:nvPr/>
        </p:nvSpPr>
        <p:spPr>
          <a:xfrm>
            <a:off x="5453753" y="5248651"/>
            <a:ext cx="2905200" cy="307777"/>
          </a:xfrm>
          <a:prstGeom prst="rect">
            <a:avLst/>
          </a:prstGeom>
          <a:solidFill>
            <a:srgbClr val="0B929B"/>
          </a:solidFill>
        </p:spPr>
        <p:txBody>
          <a:bodyPr wrap="square" lIns="46800" rIns="46800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Salão Nobre</a:t>
            </a:r>
          </a:p>
        </p:txBody>
      </p:sp>
    </p:spTree>
    <p:extLst>
      <p:ext uri="{BB962C8B-B14F-4D97-AF65-F5344CB8AC3E}">
        <p14:creationId xmlns:p14="http://schemas.microsoft.com/office/powerpoint/2010/main" val="340487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313D01A8-3D43-4FA7-8B7F-FC190BCD43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76" y="1621594"/>
            <a:ext cx="5665706" cy="3780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VISÃO GERAL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40" name="AutoShape 2">
            <a:extLst>
              <a:ext uri="{FF2B5EF4-FFF2-40B4-BE49-F238E27FC236}">
                <a16:creationId xmlns:a16="http://schemas.microsoft.com/office/drawing/2014/main" id="{09222FA7-4264-4F25-B22B-A624C0AAF9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7F5AC577-B95A-4A4B-92E2-5021A54E8B44}"/>
              </a:ext>
            </a:extLst>
          </p:cNvPr>
          <p:cNvGrpSpPr/>
          <p:nvPr/>
        </p:nvGrpSpPr>
        <p:grpSpPr>
          <a:xfrm>
            <a:off x="276246" y="5094313"/>
            <a:ext cx="3031155" cy="307777"/>
            <a:chOff x="2096009" y="1115461"/>
            <a:chExt cx="3031155" cy="307777"/>
          </a:xfrm>
          <a:solidFill>
            <a:srgbClr val="006666"/>
          </a:solidFill>
        </p:grpSpPr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BBD60D3C-BC6C-4CC0-A95F-179D5D54A690}"/>
                </a:ext>
              </a:extLst>
            </p:cNvPr>
            <p:cNvCxnSpPr/>
            <p:nvPr/>
          </p:nvCxnSpPr>
          <p:spPr>
            <a:xfrm>
              <a:off x="2096009" y="1181100"/>
              <a:ext cx="2905200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E43EB739-818F-4870-B64F-91994A55A651}"/>
                </a:ext>
              </a:extLst>
            </p:cNvPr>
            <p:cNvSpPr txBox="1"/>
            <p:nvPr/>
          </p:nvSpPr>
          <p:spPr>
            <a:xfrm>
              <a:off x="2221964" y="1115461"/>
              <a:ext cx="2905200" cy="307777"/>
            </a:xfrm>
            <a:prstGeom prst="rect">
              <a:avLst/>
            </a:prstGeom>
            <a:solidFill>
              <a:srgbClr val="0B929B"/>
            </a:solidFill>
          </p:spPr>
          <p:txBody>
            <a:bodyPr wrap="square" lIns="46800" rIns="46800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</a:rPr>
                <a:t>Terraço</a:t>
              </a:r>
              <a:endParaRPr lang="pt-BR" sz="1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52F579D9-A09D-4600-A8A7-DD63B4D09F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252" y="590485"/>
            <a:ext cx="4157497" cy="55433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19CFD87-786F-428C-9D9C-0FA3E2F6E051}"/>
              </a:ext>
            </a:extLst>
          </p:cNvPr>
          <p:cNvSpPr txBox="1"/>
          <p:nvPr/>
        </p:nvSpPr>
        <p:spPr>
          <a:xfrm>
            <a:off x="6415252" y="5836977"/>
            <a:ext cx="2905200" cy="307777"/>
          </a:xfrm>
          <a:prstGeom prst="rect">
            <a:avLst/>
          </a:prstGeom>
          <a:solidFill>
            <a:srgbClr val="0B929B"/>
          </a:solidFill>
        </p:spPr>
        <p:txBody>
          <a:bodyPr wrap="square" lIns="46800" rIns="46800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Jardim interno do Cassino</a:t>
            </a:r>
          </a:p>
        </p:txBody>
      </p:sp>
    </p:spTree>
    <p:extLst>
      <p:ext uri="{BB962C8B-B14F-4D97-AF65-F5344CB8AC3E}">
        <p14:creationId xmlns:p14="http://schemas.microsoft.com/office/powerpoint/2010/main" val="39017532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3865</TotalTime>
  <Words>712</Words>
  <Application>Microsoft Office PowerPoint</Application>
  <PresentationFormat>Widescreen</PresentationFormat>
  <Paragraphs>98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Arial</vt:lpstr>
      <vt:lpstr>Wingdings</vt:lpstr>
      <vt:lpstr>Futura Std Book</vt:lpstr>
      <vt:lpstr>Tema do Office</vt:lpstr>
      <vt:lpstr>Apresentação do PowerPoint</vt:lpstr>
      <vt:lpstr>Apresentação do PowerPoint</vt:lpstr>
      <vt:lpstr>Apresentação do PowerPoint</vt:lpstr>
      <vt:lpstr>VISÃO GERAL</vt:lpstr>
      <vt:lpstr>VISÃO GERAL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Suellen Silva de Almeida</dc:creator>
  <cp:lastModifiedBy>João Victor Rodrigues Silva</cp:lastModifiedBy>
  <cp:revision>448</cp:revision>
  <cp:lastPrinted>2018-07-04T12:25:03Z</cp:lastPrinted>
  <dcterms:created xsi:type="dcterms:W3CDTF">2017-12-05T19:04:20Z</dcterms:created>
  <dcterms:modified xsi:type="dcterms:W3CDTF">2021-11-05T20:06:09Z</dcterms:modified>
</cp:coreProperties>
</file>